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80" r:id="rId3"/>
    <p:sldId id="306" r:id="rId4"/>
    <p:sldId id="348" r:id="rId5"/>
    <p:sldId id="349" r:id="rId6"/>
    <p:sldId id="350" r:id="rId7"/>
    <p:sldId id="351" r:id="rId8"/>
    <p:sldId id="352" r:id="rId9"/>
    <p:sldId id="353" r:id="rId10"/>
    <p:sldId id="354" r:id="rId11"/>
    <p:sldId id="356" r:id="rId12"/>
    <p:sldId id="357" r:id="rId13"/>
    <p:sldId id="358" r:id="rId14"/>
    <p:sldId id="382" r:id="rId15"/>
    <p:sldId id="360" r:id="rId16"/>
    <p:sldId id="361" r:id="rId17"/>
    <p:sldId id="362" r:id="rId18"/>
    <p:sldId id="364" r:id="rId19"/>
    <p:sldId id="366" r:id="rId20"/>
    <p:sldId id="367" r:id="rId21"/>
    <p:sldId id="368" r:id="rId22"/>
    <p:sldId id="369" r:id="rId23"/>
    <p:sldId id="370" r:id="rId24"/>
    <p:sldId id="371" r:id="rId25"/>
    <p:sldId id="372" r:id="rId26"/>
    <p:sldId id="363" r:id="rId27"/>
    <p:sldId id="374" r:id="rId28"/>
    <p:sldId id="376" r:id="rId29"/>
    <p:sldId id="377" r:id="rId30"/>
    <p:sldId id="381" r:id="rId31"/>
    <p:sldId id="373" r:id="rId32"/>
    <p:sldId id="378" r:id="rId33"/>
    <p:sldId id="379" r:id="rId34"/>
    <p:sldId id="305" r:id="rId3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LeSMmTWJzOrTtpYPsgFtw==" hashData="CVpEe+ouUkbm+Mr1b5aX4pAkldH72TmduQrOfp2AuT4wLuDBnpe9U6zIveMqNlp77hLUK51PrqGGyXxdKrccl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F2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18" autoAdjust="0"/>
    <p:restoredTop sz="68641" autoAdjust="0"/>
  </p:normalViewPr>
  <p:slideViewPr>
    <p:cSldViewPr snapToGrid="0">
      <p:cViewPr varScale="1">
        <p:scale>
          <a:sx n="108" d="100"/>
          <a:sy n="108" d="100"/>
        </p:scale>
        <p:origin x="17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D81E8-932B-4B07-BAE1-98C902604CF3}" type="datetimeFigureOut">
              <a:rPr lang="sl-SI" smtClean="0"/>
              <a:t>17. 05. 2021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2A9C3-C4C6-4101-903E-C3FA7F28B62F}" type="slidenum">
              <a:rPr lang="sl-SI" smtClean="0"/>
              <a:t>‹#›</a:t>
            </a:fld>
            <a:endParaRPr lang="sl-SI"/>
          </a:p>
        </p:txBody>
      </p:sp>
    </p:spTree>
    <p:extLst>
      <p:ext uri="{BB962C8B-B14F-4D97-AF65-F5344CB8AC3E}">
        <p14:creationId xmlns:p14="http://schemas.microsoft.com/office/powerpoint/2010/main" val="103523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Kaj</a:t>
            </a:r>
            <a:r>
              <a:rPr lang="en-GB" dirty="0"/>
              <a:t> se </a:t>
            </a:r>
            <a:r>
              <a:rPr lang="en-GB" dirty="0" err="1"/>
              <a:t>rima</a:t>
            </a:r>
            <a:r>
              <a:rPr lang="en-GB" dirty="0"/>
              <a:t> s </a:t>
            </a:r>
            <a:r>
              <a:rPr lang="en-GB" dirty="0" err="1"/>
              <a:t>pomarančo</a:t>
            </a:r>
            <a:r>
              <a:rPr lang="en-GB" dirty="0"/>
              <a:t>!</a:t>
            </a:r>
          </a:p>
          <a:p>
            <a:r>
              <a:rPr lang="en-GB" dirty="0"/>
              <a:t>Ne pa se ne.</a:t>
            </a:r>
          </a:p>
          <a:p>
            <a:endParaRPr lang="en-GB" dirty="0"/>
          </a:p>
          <a:p>
            <a:r>
              <a:rPr lang="en-GB" dirty="0"/>
              <a:t>https://www.vice.com/en/article/88nnwg/anti-maskers-ready-to-start-maskingto-protect-themselves-from-the-vaccinated</a:t>
            </a:r>
          </a:p>
        </p:txBody>
      </p:sp>
      <p:sp>
        <p:nvSpPr>
          <p:cNvPr id="4" name="Slide Number Placeholder 3"/>
          <p:cNvSpPr>
            <a:spLocks noGrp="1"/>
          </p:cNvSpPr>
          <p:nvPr>
            <p:ph type="sldNum" sz="quarter" idx="5"/>
          </p:nvPr>
        </p:nvSpPr>
        <p:spPr/>
        <p:txBody>
          <a:bodyPr/>
          <a:lstStyle/>
          <a:p>
            <a:fld id="{2F42A9C3-C4C6-4101-903E-C3FA7F28B62F}" type="slidenum">
              <a:rPr lang="sl-SI" smtClean="0"/>
              <a:t>2</a:t>
            </a:fld>
            <a:endParaRPr lang="sl-SI"/>
          </a:p>
        </p:txBody>
      </p:sp>
    </p:spTree>
    <p:extLst>
      <p:ext uri="{BB962C8B-B14F-4D97-AF65-F5344CB8AC3E}">
        <p14:creationId xmlns:p14="http://schemas.microsoft.com/office/powerpoint/2010/main" val="217567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err="1"/>
              <a:t>Najprej</a:t>
            </a:r>
            <a:r>
              <a:rPr lang="en-GB" altLang="en-US" dirty="0"/>
              <a:t> se </a:t>
            </a:r>
            <a:r>
              <a:rPr lang="en-GB" altLang="en-US" dirty="0" err="1"/>
              <a:t>ti</a:t>
            </a:r>
            <a:r>
              <a:rPr lang="en-GB" altLang="en-US" dirty="0"/>
              <a:t> mora </a:t>
            </a:r>
            <a:r>
              <a:rPr lang="en-GB" altLang="en-US" dirty="0" err="1"/>
              <a:t>zdeti</a:t>
            </a:r>
            <a:r>
              <a:rPr lang="en-GB" altLang="en-US" dirty="0"/>
              <a:t> </a:t>
            </a:r>
            <a:r>
              <a:rPr lang="en-GB" altLang="en-US" dirty="0" err="1"/>
              <a:t>prevara</a:t>
            </a:r>
            <a:r>
              <a:rPr lang="en-GB" altLang="en-US" dirty="0"/>
              <a:t> </a:t>
            </a:r>
            <a:r>
              <a:rPr lang="en-GB" altLang="en-US" dirty="0" err="1"/>
              <a:t>verjetna</a:t>
            </a:r>
            <a:r>
              <a:rPr lang="en-GB" altLang="en-US" dirty="0"/>
              <a:t>. Hm, to pa bi </a:t>
            </a:r>
            <a:r>
              <a:rPr lang="en-GB" altLang="en-US" dirty="0" err="1"/>
              <a:t>morda</a:t>
            </a:r>
            <a:r>
              <a:rPr lang="en-GB" altLang="en-US" baseline="0" dirty="0"/>
              <a:t> </a:t>
            </a:r>
            <a:r>
              <a:rPr lang="en-GB" altLang="en-US" baseline="0" dirty="0" err="1"/>
              <a:t>lahko</a:t>
            </a:r>
            <a:r>
              <a:rPr lang="en-GB" altLang="en-US" baseline="0" dirty="0"/>
              <a:t> </a:t>
            </a:r>
            <a:r>
              <a:rPr lang="en-GB" altLang="en-US" baseline="0" dirty="0" err="1"/>
              <a:t>šlo</a:t>
            </a:r>
            <a:r>
              <a:rPr lang="en-GB" altLang="en-US" baseline="0" dirty="0"/>
              <a:t>. </a:t>
            </a:r>
            <a:r>
              <a:rPr lang="en-GB" altLang="en-US" baseline="0" dirty="0" err="1"/>
              <a:t>Potem</a:t>
            </a:r>
            <a:r>
              <a:rPr lang="en-GB" altLang="en-US" baseline="0" dirty="0"/>
              <a:t> </a:t>
            </a:r>
            <a:r>
              <a:rPr lang="en-GB" altLang="en-US" baseline="0" dirty="0" err="1"/>
              <a:t>odgovoriš</a:t>
            </a:r>
            <a:r>
              <a:rPr lang="en-GB" altLang="en-US" baseline="0" dirty="0"/>
              <a:t>, </a:t>
            </a:r>
            <a:r>
              <a:rPr lang="en-GB" altLang="en-US" baseline="0" dirty="0" err="1"/>
              <a:t>ampak</a:t>
            </a:r>
            <a:r>
              <a:rPr lang="en-GB" altLang="en-US" baseline="0" dirty="0"/>
              <a:t> </a:t>
            </a:r>
            <a:r>
              <a:rPr lang="en-GB" altLang="en-US" baseline="0" dirty="0" err="1"/>
              <a:t>še</a:t>
            </a:r>
            <a:r>
              <a:rPr lang="en-GB" altLang="en-US" baseline="0" dirty="0"/>
              <a:t> nisi </a:t>
            </a:r>
            <a:r>
              <a:rPr lang="en-GB" altLang="en-US" baseline="0" dirty="0" err="1"/>
              <a:t>direktno</a:t>
            </a:r>
            <a:r>
              <a:rPr lang="en-GB" altLang="en-US" baseline="0" dirty="0"/>
              <a:t> </a:t>
            </a:r>
            <a:r>
              <a:rPr lang="en-GB" altLang="en-US" baseline="0" dirty="0" err="1"/>
              <a:t>izgubil</a:t>
            </a:r>
            <a:r>
              <a:rPr lang="en-GB" altLang="en-US" baseline="0" dirty="0"/>
              <a:t> </a:t>
            </a:r>
            <a:r>
              <a:rPr lang="en-GB" altLang="en-US" baseline="0" dirty="0" err="1"/>
              <a:t>blaginje</a:t>
            </a:r>
            <a:r>
              <a:rPr lang="en-GB" altLang="en-US" baseline="0" dirty="0"/>
              <a:t>. </a:t>
            </a:r>
            <a:r>
              <a:rPr lang="en-GB" altLang="en-US" baseline="0" dirty="0" err="1"/>
              <a:t>Potem</a:t>
            </a:r>
            <a:r>
              <a:rPr lang="en-GB" altLang="en-US" baseline="0" dirty="0"/>
              <a:t> </a:t>
            </a:r>
            <a:r>
              <a:rPr lang="en-GB" altLang="en-US" baseline="0" dirty="0" err="1"/>
              <a:t>izgubiš</a:t>
            </a:r>
            <a:r>
              <a:rPr lang="en-GB" altLang="en-US"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dirty="0"/>
              <a:t>(</a:t>
            </a:r>
            <a:r>
              <a:rPr lang="en-GB" altLang="en-US" sz="1200" dirty="0" err="1"/>
              <a:t>več</a:t>
            </a:r>
            <a:r>
              <a:rPr lang="en-GB" altLang="en-US" sz="1200" dirty="0"/>
              <a:t> </a:t>
            </a:r>
            <a:r>
              <a:rPr lang="en-GB" altLang="en-US" sz="1200" dirty="0" err="1"/>
              <a:t>sem</a:t>
            </a:r>
            <a:r>
              <a:rPr lang="en-GB" altLang="en-US" sz="1200" dirty="0"/>
              <a:t> </a:t>
            </a:r>
            <a:r>
              <a:rPr lang="en-GB" altLang="en-US" sz="1200" dirty="0" err="1"/>
              <a:t>jih</a:t>
            </a:r>
            <a:r>
              <a:rPr lang="en-GB" altLang="en-US" sz="1200" dirty="0"/>
              <a:t> </a:t>
            </a:r>
            <a:r>
              <a:rPr lang="en-GB" altLang="en-US" sz="1200" dirty="0" err="1"/>
              <a:t>izvedel</a:t>
            </a:r>
            <a:r>
              <a:rPr lang="en-GB" altLang="en-US" sz="1200" dirty="0"/>
              <a:t>, </a:t>
            </a:r>
            <a:r>
              <a:rPr lang="en-GB" altLang="en-US" sz="1200" dirty="0" err="1"/>
              <a:t>ampak</a:t>
            </a:r>
            <a:r>
              <a:rPr lang="en-GB" altLang="en-US" sz="1200" dirty="0"/>
              <a:t> </a:t>
            </a:r>
            <a:r>
              <a:rPr lang="en-GB" altLang="en-US" sz="1200" dirty="0" err="1"/>
              <a:t>ti</a:t>
            </a:r>
            <a:r>
              <a:rPr lang="en-GB" altLang="en-US" sz="1200" dirty="0"/>
              <a:t> </a:t>
            </a:r>
            <a:r>
              <a:rPr lang="en-GB" altLang="en-US" sz="1200" dirty="0" err="1"/>
              <a:t>sta</a:t>
            </a:r>
            <a:r>
              <a:rPr lang="en-GB" altLang="en-US" sz="1200" dirty="0"/>
              <a:t> </a:t>
            </a:r>
            <a:r>
              <a:rPr lang="en-GB" altLang="en-US" sz="1200" dirty="0" err="1"/>
              <a:t>dovolj</a:t>
            </a:r>
            <a:r>
              <a:rPr lang="en-GB" altLang="en-US" sz="1200" dirty="0"/>
              <a:t> za </a:t>
            </a:r>
            <a:r>
              <a:rPr lang="en-GB" altLang="en-US" sz="1200" dirty="0" err="1"/>
              <a:t>ilustracijo</a:t>
            </a:r>
            <a:r>
              <a:rPr lang="en-GB" altLang="en-US" sz="1200" dirty="0"/>
              <a:t>)</a:t>
            </a: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13</a:t>
            </a:fld>
            <a:endParaRPr lang="sl-SI"/>
          </a:p>
        </p:txBody>
      </p:sp>
    </p:spTree>
    <p:extLst>
      <p:ext uri="{BB962C8B-B14F-4D97-AF65-F5344CB8AC3E}">
        <p14:creationId xmlns:p14="http://schemas.microsoft.com/office/powerpoint/2010/main" val="142349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err="1"/>
              <a:t>Najprej</a:t>
            </a:r>
            <a:r>
              <a:rPr lang="en-GB" altLang="en-US" dirty="0"/>
              <a:t> se </a:t>
            </a:r>
            <a:r>
              <a:rPr lang="en-GB" altLang="en-US" dirty="0" err="1"/>
              <a:t>ti</a:t>
            </a:r>
            <a:r>
              <a:rPr lang="en-GB" altLang="en-US" dirty="0"/>
              <a:t> mora </a:t>
            </a:r>
            <a:r>
              <a:rPr lang="en-GB" altLang="en-US" dirty="0" err="1"/>
              <a:t>zdeti</a:t>
            </a:r>
            <a:r>
              <a:rPr lang="en-GB" altLang="en-US" dirty="0"/>
              <a:t> </a:t>
            </a:r>
            <a:r>
              <a:rPr lang="en-GB" altLang="en-US" dirty="0" err="1"/>
              <a:t>prevara</a:t>
            </a:r>
            <a:r>
              <a:rPr lang="en-GB" altLang="en-US" dirty="0"/>
              <a:t> </a:t>
            </a:r>
            <a:r>
              <a:rPr lang="en-GB" altLang="en-US" dirty="0" err="1"/>
              <a:t>verjetna</a:t>
            </a:r>
            <a:r>
              <a:rPr lang="en-GB" altLang="en-US" dirty="0"/>
              <a:t>. Hm, to pa bi </a:t>
            </a:r>
            <a:r>
              <a:rPr lang="en-GB" altLang="en-US" dirty="0" err="1"/>
              <a:t>morda</a:t>
            </a:r>
            <a:r>
              <a:rPr lang="en-GB" altLang="en-US" baseline="0" dirty="0"/>
              <a:t> </a:t>
            </a:r>
            <a:r>
              <a:rPr lang="en-GB" altLang="en-US" baseline="0" dirty="0" err="1"/>
              <a:t>lahko</a:t>
            </a:r>
            <a:r>
              <a:rPr lang="en-GB" altLang="en-US" baseline="0" dirty="0"/>
              <a:t> </a:t>
            </a:r>
            <a:r>
              <a:rPr lang="en-GB" altLang="en-US" baseline="0" dirty="0" err="1"/>
              <a:t>šlo</a:t>
            </a:r>
            <a:r>
              <a:rPr lang="en-GB" altLang="en-US" baseline="0" dirty="0"/>
              <a:t>. </a:t>
            </a:r>
            <a:r>
              <a:rPr lang="en-GB" altLang="en-US" baseline="0" dirty="0" err="1"/>
              <a:t>Potem</a:t>
            </a:r>
            <a:r>
              <a:rPr lang="en-GB" altLang="en-US" baseline="0" dirty="0"/>
              <a:t> </a:t>
            </a:r>
            <a:r>
              <a:rPr lang="en-GB" altLang="en-US" baseline="0" dirty="0" err="1"/>
              <a:t>odgovoriš</a:t>
            </a:r>
            <a:r>
              <a:rPr lang="en-GB" altLang="en-US" baseline="0" dirty="0"/>
              <a:t>, </a:t>
            </a:r>
            <a:r>
              <a:rPr lang="en-GB" altLang="en-US" baseline="0" dirty="0" err="1"/>
              <a:t>ampak</a:t>
            </a:r>
            <a:r>
              <a:rPr lang="en-GB" altLang="en-US" baseline="0" dirty="0"/>
              <a:t> </a:t>
            </a:r>
            <a:r>
              <a:rPr lang="en-GB" altLang="en-US" baseline="0" dirty="0" err="1"/>
              <a:t>še</a:t>
            </a:r>
            <a:r>
              <a:rPr lang="en-GB" altLang="en-US" baseline="0" dirty="0"/>
              <a:t> nisi </a:t>
            </a:r>
            <a:r>
              <a:rPr lang="en-GB" altLang="en-US" baseline="0" dirty="0" err="1"/>
              <a:t>direktno</a:t>
            </a:r>
            <a:r>
              <a:rPr lang="en-GB" altLang="en-US" baseline="0" dirty="0"/>
              <a:t> </a:t>
            </a:r>
            <a:r>
              <a:rPr lang="en-GB" altLang="en-US" baseline="0" dirty="0" err="1"/>
              <a:t>izgubil</a:t>
            </a:r>
            <a:r>
              <a:rPr lang="en-GB" altLang="en-US" baseline="0" dirty="0"/>
              <a:t> </a:t>
            </a:r>
            <a:r>
              <a:rPr lang="en-GB" altLang="en-US" baseline="0" dirty="0" err="1"/>
              <a:t>blaginje</a:t>
            </a:r>
            <a:r>
              <a:rPr lang="en-GB" altLang="en-US" baseline="0" dirty="0"/>
              <a:t>. </a:t>
            </a:r>
            <a:r>
              <a:rPr lang="en-GB" altLang="en-US" baseline="0" dirty="0" err="1"/>
              <a:t>Potem</a:t>
            </a:r>
            <a:r>
              <a:rPr lang="en-GB" altLang="en-US" baseline="0" dirty="0"/>
              <a:t> </a:t>
            </a:r>
            <a:r>
              <a:rPr lang="en-GB" altLang="en-US" baseline="0" dirty="0" err="1"/>
              <a:t>izgubiš</a:t>
            </a:r>
            <a:r>
              <a:rPr lang="en-GB" altLang="en-US" baseline="0" dirty="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dirty="0"/>
              <a:t>(</a:t>
            </a:r>
            <a:r>
              <a:rPr lang="en-GB" altLang="en-US" sz="1200" dirty="0" err="1"/>
              <a:t>več</a:t>
            </a:r>
            <a:r>
              <a:rPr lang="en-GB" altLang="en-US" sz="1200" dirty="0"/>
              <a:t> </a:t>
            </a:r>
            <a:r>
              <a:rPr lang="en-GB" altLang="en-US" sz="1200" dirty="0" err="1"/>
              <a:t>sem</a:t>
            </a:r>
            <a:r>
              <a:rPr lang="en-GB" altLang="en-US" sz="1200" dirty="0"/>
              <a:t> </a:t>
            </a:r>
            <a:r>
              <a:rPr lang="en-GB" altLang="en-US" sz="1200" dirty="0" err="1"/>
              <a:t>jih</a:t>
            </a:r>
            <a:r>
              <a:rPr lang="en-GB" altLang="en-US" sz="1200" dirty="0"/>
              <a:t> </a:t>
            </a:r>
            <a:r>
              <a:rPr lang="en-GB" altLang="en-US" sz="1200" dirty="0" err="1"/>
              <a:t>izvedel</a:t>
            </a:r>
            <a:r>
              <a:rPr lang="en-GB" altLang="en-US" sz="1200" dirty="0"/>
              <a:t>, </a:t>
            </a:r>
            <a:r>
              <a:rPr lang="en-GB" altLang="en-US" sz="1200" dirty="0" err="1"/>
              <a:t>ampak</a:t>
            </a:r>
            <a:r>
              <a:rPr lang="en-GB" altLang="en-US" sz="1200" dirty="0"/>
              <a:t> </a:t>
            </a:r>
            <a:r>
              <a:rPr lang="en-GB" altLang="en-US" sz="1200" dirty="0" err="1"/>
              <a:t>ti</a:t>
            </a:r>
            <a:r>
              <a:rPr lang="en-GB" altLang="en-US" sz="1200" dirty="0"/>
              <a:t> </a:t>
            </a:r>
            <a:r>
              <a:rPr lang="en-GB" altLang="en-US" sz="1200" dirty="0" err="1"/>
              <a:t>sta</a:t>
            </a:r>
            <a:r>
              <a:rPr lang="en-GB" altLang="en-US" sz="1200" dirty="0"/>
              <a:t> </a:t>
            </a:r>
            <a:r>
              <a:rPr lang="en-GB" altLang="en-US" sz="1200" dirty="0" err="1"/>
              <a:t>dovolj</a:t>
            </a:r>
            <a:r>
              <a:rPr lang="en-GB" altLang="en-US" sz="1200" dirty="0"/>
              <a:t> za </a:t>
            </a:r>
            <a:r>
              <a:rPr lang="en-GB" altLang="en-US" sz="1200" dirty="0" err="1"/>
              <a:t>ilustracijo</a:t>
            </a:r>
            <a:r>
              <a:rPr lang="en-GB" altLang="en-US" sz="1200" dirty="0"/>
              <a:t>)</a:t>
            </a: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14</a:t>
            </a:fld>
            <a:endParaRPr lang="sl-SI"/>
          </a:p>
        </p:txBody>
      </p:sp>
    </p:spTree>
    <p:extLst>
      <p:ext uri="{BB962C8B-B14F-4D97-AF65-F5344CB8AC3E}">
        <p14:creationId xmlns:p14="http://schemas.microsoft.com/office/powerpoint/2010/main" val="92088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err="1"/>
              <a:t>Logično</a:t>
            </a:r>
            <a:r>
              <a:rPr lang="en-GB" altLang="en-US" sz="1200" dirty="0"/>
              <a:t> je, da </a:t>
            </a:r>
            <a:r>
              <a:rPr lang="en-GB" altLang="en-US" sz="1200" dirty="0" err="1"/>
              <a:t>bo</a:t>
            </a:r>
            <a:r>
              <a:rPr lang="en-GB" altLang="en-US" sz="1200" dirty="0"/>
              <a:t> </a:t>
            </a:r>
            <a:r>
              <a:rPr lang="en-GB" altLang="en-US" sz="1200" dirty="0" err="1"/>
              <a:t>nekdo</a:t>
            </a:r>
            <a:r>
              <a:rPr lang="en-GB" altLang="en-US" sz="1200" dirty="0"/>
              <a:t>, </a:t>
            </a:r>
            <a:r>
              <a:rPr lang="en-GB" altLang="en-US" sz="1200" dirty="0" err="1"/>
              <a:t>ki</a:t>
            </a:r>
            <a:r>
              <a:rPr lang="en-GB" altLang="en-US" sz="1200" dirty="0"/>
              <a:t> </a:t>
            </a:r>
            <a:r>
              <a:rPr lang="en-GB" altLang="en-US" sz="1200" dirty="0" err="1"/>
              <a:t>si</a:t>
            </a:r>
            <a:r>
              <a:rPr lang="en-GB" altLang="en-US" sz="1200" dirty="0"/>
              <a:t> </a:t>
            </a:r>
            <a:r>
              <a:rPr lang="en-GB" altLang="en-US" sz="1200" dirty="0" err="1"/>
              <a:t>želi</a:t>
            </a:r>
            <a:r>
              <a:rPr lang="en-GB" altLang="en-US" sz="1200" dirty="0"/>
              <a:t> </a:t>
            </a:r>
            <a:r>
              <a:rPr lang="en-GB" altLang="en-US" sz="1200" dirty="0" err="1"/>
              <a:t>spoznati</a:t>
            </a:r>
            <a:r>
              <a:rPr lang="en-GB" altLang="en-US" sz="1200" dirty="0"/>
              <a:t> </a:t>
            </a:r>
            <a:r>
              <a:rPr lang="en-GB" altLang="en-US" sz="1200" dirty="0" err="1"/>
              <a:t>svojega</a:t>
            </a:r>
            <a:r>
              <a:rPr lang="en-GB" altLang="en-US" sz="1200" dirty="0"/>
              <a:t> </a:t>
            </a:r>
            <a:r>
              <a:rPr lang="en-GB" altLang="en-US" sz="1200" dirty="0" err="1"/>
              <a:t>novega</a:t>
            </a:r>
            <a:r>
              <a:rPr lang="en-GB" altLang="en-US" sz="1200" dirty="0"/>
              <a:t> </a:t>
            </a:r>
            <a:r>
              <a:rPr lang="en-GB" altLang="en-US" sz="1200" dirty="0" err="1"/>
              <a:t>življenjskega</a:t>
            </a:r>
            <a:r>
              <a:rPr lang="en-GB" altLang="en-US" sz="1200" dirty="0"/>
              <a:t> </a:t>
            </a:r>
            <a:r>
              <a:rPr lang="en-GB" altLang="en-US" sz="1200" dirty="0" err="1"/>
              <a:t>partnerja</a:t>
            </a:r>
            <a:r>
              <a:rPr lang="en-GB" altLang="en-US" sz="1200" dirty="0"/>
              <a:t> </a:t>
            </a:r>
            <a:r>
              <a:rPr lang="en-GB" altLang="en-US" sz="1200" dirty="0" err="1"/>
              <a:t>več</a:t>
            </a:r>
            <a:r>
              <a:rPr lang="en-GB" altLang="en-US" sz="1200" dirty="0"/>
              <a:t> </a:t>
            </a:r>
            <a:r>
              <a:rPr lang="en-GB" altLang="en-US" sz="1200" dirty="0" err="1"/>
              <a:t>časa</a:t>
            </a:r>
            <a:r>
              <a:rPr lang="en-GB" altLang="en-US" sz="1200" dirty="0"/>
              <a:t> </a:t>
            </a:r>
            <a:r>
              <a:rPr lang="en-GB" altLang="en-US" sz="1200" dirty="0" err="1"/>
              <a:t>posvetil</a:t>
            </a:r>
            <a:r>
              <a:rPr lang="en-GB" altLang="en-US" sz="1200" dirty="0"/>
              <a:t> </a:t>
            </a:r>
            <a:r>
              <a:rPr lang="en-GB" altLang="en-US" sz="1200" dirty="0" err="1"/>
              <a:t>iskanju</a:t>
            </a:r>
            <a:r>
              <a:rPr lang="en-GB" altLang="en-US" sz="1200" dirty="0"/>
              <a:t> le-</a:t>
            </a:r>
            <a:r>
              <a:rPr lang="en-GB" altLang="en-US" sz="1200" dirty="0" err="1"/>
              <a:t>tega</a:t>
            </a:r>
            <a:r>
              <a:rPr lang="en-GB" altLang="en-US" sz="1200" dirty="0"/>
              <a:t>. </a:t>
            </a:r>
            <a:r>
              <a:rPr lang="en-GB" altLang="en-US" sz="1200" dirty="0" err="1"/>
              <a:t>Posledično</a:t>
            </a:r>
            <a:r>
              <a:rPr lang="en-GB" altLang="en-US" sz="1200" dirty="0"/>
              <a:t> </a:t>
            </a:r>
            <a:r>
              <a:rPr lang="en-GB" altLang="en-US" sz="1200" dirty="0" err="1"/>
              <a:t>ima</a:t>
            </a:r>
            <a:r>
              <a:rPr lang="en-GB" altLang="en-US" sz="1200" dirty="0"/>
              <a:t> </a:t>
            </a:r>
            <a:r>
              <a:rPr lang="en-GB" altLang="en-US" sz="1200" dirty="0" err="1"/>
              <a:t>več</a:t>
            </a:r>
            <a:r>
              <a:rPr lang="en-GB" altLang="en-US" sz="1200" dirty="0"/>
              <a:t> </a:t>
            </a:r>
            <a:r>
              <a:rPr lang="en-GB" altLang="en-US" sz="1200" dirty="0" err="1"/>
              <a:t>možnosti</a:t>
            </a:r>
            <a:r>
              <a:rPr lang="en-GB" altLang="en-US" sz="1200" dirty="0"/>
              <a:t>, da se </a:t>
            </a:r>
            <a:r>
              <a:rPr lang="en-GB" altLang="en-US" sz="1200" dirty="0" err="1"/>
              <a:t>sreča</a:t>
            </a:r>
            <a:r>
              <a:rPr lang="en-GB" altLang="en-US" sz="1200" dirty="0"/>
              <a:t> z </a:t>
            </a:r>
            <a:r>
              <a:rPr lang="en-GB" altLang="en-US" sz="1200" dirty="0" err="1"/>
              <a:t>romantičnimi</a:t>
            </a:r>
            <a:r>
              <a:rPr lang="en-GB" altLang="en-US" sz="1200" dirty="0"/>
              <a:t> </a:t>
            </a:r>
            <a:r>
              <a:rPr lang="en-GB" altLang="en-US" sz="1200" dirty="0" err="1"/>
              <a:t>prevarami</a:t>
            </a:r>
            <a:r>
              <a:rPr lang="en-GB" altLang="en-US" sz="1200" dirty="0"/>
              <a:t>. </a:t>
            </a:r>
          </a:p>
          <a:p>
            <a:r>
              <a:rPr lang="en-GB" altLang="en-US" sz="1200" dirty="0" err="1"/>
              <a:t>Logično</a:t>
            </a:r>
            <a:r>
              <a:rPr lang="en-GB" altLang="en-US" sz="1200" dirty="0"/>
              <a:t> je, da </a:t>
            </a:r>
            <a:r>
              <a:rPr lang="en-GB" altLang="en-US" sz="1200" dirty="0" err="1"/>
              <a:t>bo</a:t>
            </a:r>
            <a:r>
              <a:rPr lang="en-GB" altLang="en-US" sz="1200" dirty="0"/>
              <a:t> </a:t>
            </a:r>
            <a:r>
              <a:rPr lang="en-GB" altLang="en-US" sz="1200" dirty="0" err="1"/>
              <a:t>nekdo</a:t>
            </a:r>
            <a:r>
              <a:rPr lang="en-GB" altLang="en-US" sz="1200" dirty="0"/>
              <a:t>, </a:t>
            </a:r>
            <a:r>
              <a:rPr lang="en-GB" altLang="en-US" sz="1200" dirty="0" err="1"/>
              <a:t>ki</a:t>
            </a:r>
            <a:r>
              <a:rPr lang="en-GB" altLang="en-US" sz="1200" dirty="0"/>
              <a:t> mu je </a:t>
            </a:r>
            <a:r>
              <a:rPr lang="en-GB" altLang="en-US" sz="1200" dirty="0" err="1"/>
              <a:t>važno</a:t>
            </a:r>
            <a:r>
              <a:rPr lang="en-GB" altLang="en-US" sz="1200" dirty="0"/>
              <a:t> da </a:t>
            </a:r>
            <a:r>
              <a:rPr lang="en-GB" altLang="en-US" sz="1200" dirty="0" err="1"/>
              <a:t>ga</a:t>
            </a:r>
            <a:r>
              <a:rPr lang="en-GB" altLang="en-US" sz="1200" dirty="0"/>
              <a:t> </a:t>
            </a:r>
            <a:r>
              <a:rPr lang="en-GB" altLang="en-US" sz="1200" dirty="0" err="1"/>
              <a:t>drugi</a:t>
            </a:r>
            <a:r>
              <a:rPr lang="en-GB" altLang="en-US" sz="1200" dirty="0"/>
              <a:t> </a:t>
            </a:r>
            <a:r>
              <a:rPr lang="en-GB" altLang="en-US" sz="1200" dirty="0" err="1"/>
              <a:t>vidijo</a:t>
            </a:r>
            <a:r>
              <a:rPr lang="en-GB" altLang="en-US" sz="1200" dirty="0"/>
              <a:t> </a:t>
            </a:r>
            <a:r>
              <a:rPr lang="en-GB" altLang="en-US" sz="1200" dirty="0" err="1"/>
              <a:t>kot</a:t>
            </a:r>
            <a:r>
              <a:rPr lang="en-GB" altLang="en-US" sz="1200" dirty="0"/>
              <a:t> </a:t>
            </a:r>
            <a:r>
              <a:rPr lang="en-GB" altLang="en-US" sz="1200" dirty="0" err="1"/>
              <a:t>nebrzdanega</a:t>
            </a:r>
            <a:r>
              <a:rPr lang="en-GB" altLang="en-US" sz="1200" dirty="0"/>
              <a:t> </a:t>
            </a:r>
            <a:r>
              <a:rPr lang="en-GB" altLang="en-US" sz="1200" dirty="0" err="1"/>
              <a:t>žrebca</a:t>
            </a:r>
            <a:r>
              <a:rPr lang="en-GB" altLang="en-US" sz="1200" dirty="0"/>
              <a:t> v </a:t>
            </a:r>
            <a:r>
              <a:rPr lang="en-GB" altLang="en-US" sz="1200" dirty="0" err="1"/>
              <a:t>nekem</a:t>
            </a:r>
            <a:r>
              <a:rPr lang="en-GB" altLang="en-US" sz="1200" dirty="0"/>
              <a:t> </a:t>
            </a:r>
            <a:r>
              <a:rPr lang="en-GB" altLang="en-US" sz="1200" dirty="0" err="1"/>
              <a:t>starostnem</a:t>
            </a:r>
            <a:r>
              <a:rPr lang="en-GB" altLang="en-US" sz="1200" dirty="0"/>
              <a:t> </a:t>
            </a:r>
            <a:r>
              <a:rPr lang="en-GB" altLang="en-US" sz="1200" dirty="0" err="1"/>
              <a:t>obdobju</a:t>
            </a:r>
            <a:r>
              <a:rPr lang="en-GB" altLang="en-US" sz="1200" dirty="0"/>
              <a:t> </a:t>
            </a:r>
            <a:r>
              <a:rPr lang="en-GB" altLang="en-US" sz="1200" dirty="0" err="1"/>
              <a:t>začel</a:t>
            </a:r>
            <a:r>
              <a:rPr lang="en-GB" altLang="en-US" sz="1200" dirty="0"/>
              <a:t> </a:t>
            </a:r>
            <a:r>
              <a:rPr lang="en-GB" altLang="en-US" sz="1200" dirty="0" err="1"/>
              <a:t>iskati</a:t>
            </a:r>
            <a:r>
              <a:rPr lang="en-GB" altLang="en-US" sz="1200" dirty="0"/>
              <a:t> </a:t>
            </a:r>
            <a:r>
              <a:rPr lang="en-GB" altLang="en-US" sz="1200" dirty="0" err="1"/>
              <a:t>kje</a:t>
            </a:r>
            <a:r>
              <a:rPr lang="en-GB" altLang="en-US" sz="1200" dirty="0"/>
              <a:t> </a:t>
            </a:r>
            <a:r>
              <a:rPr lang="en-GB" altLang="en-US" sz="1200" dirty="0" err="1"/>
              <a:t>lahko</a:t>
            </a:r>
            <a:r>
              <a:rPr lang="en-GB" altLang="en-US" sz="1200" dirty="0"/>
              <a:t> </a:t>
            </a:r>
            <a:r>
              <a:rPr lang="en-GB" altLang="en-US" sz="1200" dirty="0" err="1"/>
              <a:t>dobi</a:t>
            </a:r>
            <a:r>
              <a:rPr lang="en-GB" altLang="en-US" sz="1200" dirty="0"/>
              <a:t> </a:t>
            </a:r>
            <a:r>
              <a:rPr lang="en-GB" altLang="en-US" sz="1200" dirty="0" err="1"/>
              <a:t>viagro</a:t>
            </a:r>
            <a:r>
              <a:rPr lang="en-GB" altLang="en-US" sz="1200" dirty="0"/>
              <a:t> (</a:t>
            </a:r>
            <a:r>
              <a:rPr lang="en-GB" altLang="en-US" sz="1200" dirty="0" err="1"/>
              <a:t>mogoče</a:t>
            </a:r>
            <a:r>
              <a:rPr lang="en-GB" altLang="en-US" sz="1200" dirty="0"/>
              <a:t> </a:t>
            </a:r>
            <a:r>
              <a:rPr lang="en-GB" altLang="en-US" sz="1200" dirty="0" err="1"/>
              <a:t>preko</a:t>
            </a:r>
            <a:r>
              <a:rPr lang="en-GB" altLang="en-US" sz="1200" dirty="0"/>
              <a:t> </a:t>
            </a:r>
            <a:r>
              <a:rPr lang="en-GB" altLang="en-US" sz="1200" dirty="0" err="1"/>
              <a:t>neta</a:t>
            </a:r>
            <a:r>
              <a:rPr lang="en-GB" altLang="en-US" sz="1200" dirty="0"/>
              <a:t>, da </a:t>
            </a:r>
            <a:r>
              <a:rPr lang="en-GB" altLang="en-US" sz="1200" dirty="0" err="1"/>
              <a:t>si</a:t>
            </a:r>
            <a:r>
              <a:rPr lang="en-GB" altLang="en-US" sz="1200" dirty="0"/>
              <a:t> </a:t>
            </a:r>
            <a:r>
              <a:rPr lang="en-GB" altLang="en-US" sz="1200" dirty="0" err="1"/>
              <a:t>njegov</a:t>
            </a:r>
            <a:r>
              <a:rPr lang="en-GB" altLang="en-US" sz="1200" dirty="0"/>
              <a:t> </a:t>
            </a:r>
            <a:r>
              <a:rPr lang="en-GB" altLang="en-US" sz="1200" dirty="0" err="1"/>
              <a:t>zdravnik</a:t>
            </a:r>
            <a:r>
              <a:rPr lang="en-GB" altLang="en-US" sz="1200" dirty="0"/>
              <a:t> ne </a:t>
            </a:r>
            <a:r>
              <a:rPr lang="en-GB" altLang="en-US" sz="1200" dirty="0" err="1"/>
              <a:t>bo</a:t>
            </a:r>
            <a:r>
              <a:rPr lang="en-GB" altLang="en-US" sz="1200" dirty="0"/>
              <a:t> </a:t>
            </a:r>
            <a:r>
              <a:rPr lang="en-GB" altLang="en-US" sz="1200" dirty="0" err="1"/>
              <a:t>ustvaril</a:t>
            </a:r>
            <a:r>
              <a:rPr lang="en-GB" altLang="en-US" sz="1200" dirty="0"/>
              <a:t> </a:t>
            </a:r>
            <a:r>
              <a:rPr lang="en-GB" altLang="en-US" sz="1200" dirty="0" err="1"/>
              <a:t>napačne</a:t>
            </a:r>
            <a:r>
              <a:rPr lang="en-GB" altLang="en-US" sz="1200" dirty="0"/>
              <a:t> </a:t>
            </a:r>
            <a:r>
              <a:rPr lang="en-GB" altLang="en-US" sz="1200" dirty="0" err="1"/>
              <a:t>predstave</a:t>
            </a:r>
            <a:r>
              <a:rPr lang="en-GB" altLang="en-US" sz="1200" dirty="0"/>
              <a:t>).</a:t>
            </a:r>
          </a:p>
          <a:p>
            <a:r>
              <a:rPr lang="en-GB" altLang="en-US" sz="1200" dirty="0" err="1"/>
              <a:t>Logično</a:t>
            </a:r>
            <a:r>
              <a:rPr lang="en-GB" altLang="en-US" sz="1200" dirty="0"/>
              <a:t> je, da </a:t>
            </a:r>
            <a:r>
              <a:rPr lang="en-GB" altLang="en-US" sz="1200" dirty="0" err="1"/>
              <a:t>bo</a:t>
            </a:r>
            <a:r>
              <a:rPr lang="en-GB" altLang="en-US" sz="1200" dirty="0"/>
              <a:t> </a:t>
            </a:r>
            <a:r>
              <a:rPr lang="en-GB" altLang="en-US" sz="1200" dirty="0" err="1"/>
              <a:t>nekdo</a:t>
            </a:r>
            <a:r>
              <a:rPr lang="en-GB" altLang="en-US" sz="1200" dirty="0"/>
              <a:t>, </a:t>
            </a:r>
            <a:r>
              <a:rPr lang="en-GB" altLang="en-US" sz="1200" dirty="0" err="1"/>
              <a:t>ki</a:t>
            </a:r>
            <a:r>
              <a:rPr lang="en-GB" altLang="en-US" sz="1200" dirty="0"/>
              <a:t> mu je </a:t>
            </a:r>
            <a:r>
              <a:rPr lang="en-GB" altLang="en-US" sz="1200" dirty="0" err="1"/>
              <a:t>pomembno</a:t>
            </a:r>
            <a:r>
              <a:rPr lang="en-GB" altLang="en-US" sz="1200" dirty="0"/>
              <a:t>, da je </a:t>
            </a:r>
            <a:r>
              <a:rPr lang="en-GB" altLang="en-US" sz="1200" dirty="0" err="1"/>
              <a:t>premožen</a:t>
            </a:r>
            <a:r>
              <a:rPr lang="en-GB" altLang="en-US" sz="1200" dirty="0"/>
              <a:t> </a:t>
            </a:r>
            <a:r>
              <a:rPr lang="en-GB" altLang="en-US" sz="1200" dirty="0" err="1"/>
              <a:t>prej</a:t>
            </a:r>
            <a:r>
              <a:rPr lang="en-GB" altLang="en-US" sz="1200" dirty="0"/>
              <a:t> </a:t>
            </a:r>
            <a:r>
              <a:rPr lang="en-GB" altLang="en-US" sz="1200" dirty="0" err="1"/>
              <a:t>pograbil</a:t>
            </a:r>
            <a:r>
              <a:rPr lang="en-GB" altLang="en-US" sz="1200" dirty="0"/>
              <a:t> </a:t>
            </a:r>
            <a:r>
              <a:rPr lang="en-GB" altLang="en-US" sz="1200" dirty="0" err="1"/>
              <a:t>investicijsko</a:t>
            </a:r>
            <a:r>
              <a:rPr lang="en-GB" altLang="en-US" sz="1200" dirty="0"/>
              <a:t> </a:t>
            </a:r>
            <a:r>
              <a:rPr lang="en-GB" altLang="en-US" sz="1200" dirty="0" err="1"/>
              <a:t>priložnost</a:t>
            </a:r>
            <a:r>
              <a:rPr lang="en-GB" altLang="en-US" sz="1200" dirty="0"/>
              <a:t>, </a:t>
            </a:r>
            <a:r>
              <a:rPr lang="en-GB" altLang="en-US" sz="1200" dirty="0" err="1"/>
              <a:t>ki</a:t>
            </a:r>
            <a:r>
              <a:rPr lang="en-GB" altLang="en-US" sz="1200" dirty="0"/>
              <a:t> mu jo </a:t>
            </a:r>
            <a:r>
              <a:rPr lang="en-GB" altLang="en-US" sz="1200" dirty="0" err="1"/>
              <a:t>nekdo</a:t>
            </a:r>
            <a:r>
              <a:rPr lang="en-GB" altLang="en-US" sz="1200" dirty="0"/>
              <a:t> </a:t>
            </a:r>
            <a:r>
              <a:rPr lang="en-GB" altLang="en-US" sz="1200" dirty="0" err="1"/>
              <a:t>ponuja</a:t>
            </a:r>
            <a:r>
              <a:rPr lang="en-GB" altLang="en-US" sz="1200" dirty="0"/>
              <a:t> </a:t>
            </a:r>
            <a:r>
              <a:rPr lang="en-GB" altLang="en-US" sz="1200" dirty="0" err="1"/>
              <a:t>kot</a:t>
            </a:r>
            <a:r>
              <a:rPr lang="en-GB" altLang="en-US" sz="1200" dirty="0"/>
              <a:t> </a:t>
            </a:r>
            <a:r>
              <a:rPr lang="en-GB" altLang="en-US" sz="1200" dirty="0" err="1"/>
              <a:t>insidersko</a:t>
            </a:r>
            <a:r>
              <a:rPr lang="en-GB" altLang="en-US" sz="1200" dirty="0"/>
              <a:t> </a:t>
            </a:r>
            <a:r>
              <a:rPr lang="en-GB" altLang="en-US" sz="1200" dirty="0" err="1"/>
              <a:t>informacijo.Logično</a:t>
            </a:r>
            <a:r>
              <a:rPr lang="en-GB" altLang="en-US" sz="1200" dirty="0"/>
              <a:t> je, da </a:t>
            </a:r>
            <a:r>
              <a:rPr lang="en-GB" altLang="en-US" sz="1200" dirty="0" err="1"/>
              <a:t>bo</a:t>
            </a:r>
            <a:r>
              <a:rPr lang="en-GB" altLang="en-US" sz="1200" dirty="0"/>
              <a:t> </a:t>
            </a:r>
            <a:r>
              <a:rPr lang="en-GB" altLang="en-US" sz="1200" dirty="0" err="1"/>
              <a:t>nekdo</a:t>
            </a:r>
            <a:r>
              <a:rPr lang="en-GB" altLang="en-US" sz="1200" dirty="0"/>
              <a:t>, </a:t>
            </a:r>
            <a:r>
              <a:rPr lang="en-GB" altLang="en-US" sz="1200" dirty="0" err="1"/>
              <a:t>ki</a:t>
            </a:r>
            <a:r>
              <a:rPr lang="en-GB" altLang="en-US" sz="1200" dirty="0"/>
              <a:t> rad </a:t>
            </a:r>
            <a:r>
              <a:rPr lang="en-GB" altLang="en-US" sz="1200" dirty="0" err="1"/>
              <a:t>potuje</a:t>
            </a:r>
            <a:r>
              <a:rPr lang="en-GB" altLang="en-US" sz="1200" dirty="0"/>
              <a:t>, </a:t>
            </a:r>
            <a:r>
              <a:rPr lang="en-GB" altLang="en-US" sz="1200" dirty="0" err="1"/>
              <a:t>pred</a:t>
            </a:r>
            <a:r>
              <a:rPr lang="en-GB" altLang="en-US" sz="1200" dirty="0"/>
              <a:t> </a:t>
            </a:r>
            <a:r>
              <a:rPr lang="en-GB" altLang="en-US" sz="1200" dirty="0" err="1"/>
              <a:t>nekim</a:t>
            </a:r>
            <a:r>
              <a:rPr lang="en-GB" altLang="en-US" sz="1200" dirty="0"/>
              <a:t> </a:t>
            </a:r>
            <a:r>
              <a:rPr lang="en-GB" altLang="en-US" sz="1200" dirty="0" err="1"/>
              <a:t>zapečkarjem</a:t>
            </a:r>
            <a:r>
              <a:rPr lang="en-GB" altLang="en-US" sz="1200" dirty="0"/>
              <a:t> </a:t>
            </a:r>
            <a:r>
              <a:rPr lang="en-GB" altLang="en-US" sz="1200" dirty="0" err="1"/>
              <a:t>sprejel</a:t>
            </a:r>
            <a:r>
              <a:rPr lang="en-GB" altLang="en-US" sz="1200" dirty="0"/>
              <a:t> </a:t>
            </a:r>
            <a:r>
              <a:rPr lang="en-GB" altLang="en-US" sz="1200" dirty="0" err="1"/>
              <a:t>ponudbo</a:t>
            </a:r>
            <a:r>
              <a:rPr lang="en-GB" altLang="en-US" sz="1200" dirty="0"/>
              <a:t> za </a:t>
            </a:r>
            <a:r>
              <a:rPr lang="en-GB" altLang="en-US" sz="1200" dirty="0" err="1"/>
              <a:t>poceni</a:t>
            </a:r>
            <a:r>
              <a:rPr lang="en-GB" altLang="en-US" sz="1200" dirty="0"/>
              <a:t> </a:t>
            </a:r>
            <a:r>
              <a:rPr lang="en-GB" altLang="en-US" sz="1200" dirty="0" err="1"/>
              <a:t>počitnice</a:t>
            </a:r>
            <a:r>
              <a:rPr lang="en-GB" altLang="en-US" sz="1200" dirty="0"/>
              <a:t> </a:t>
            </a:r>
            <a:r>
              <a:rPr lang="en-GB" altLang="en-US" sz="1200" dirty="0" err="1"/>
              <a:t>na</a:t>
            </a:r>
            <a:r>
              <a:rPr lang="en-GB" altLang="en-US" sz="1200" dirty="0"/>
              <a:t> </a:t>
            </a:r>
            <a:r>
              <a:rPr lang="en-GB" altLang="en-US" sz="1200" dirty="0" err="1"/>
              <a:t>Havajih</a:t>
            </a:r>
            <a:r>
              <a:rPr lang="en-GB" altLang="en-US" sz="1200" dirty="0"/>
              <a:t>.</a:t>
            </a:r>
          </a:p>
          <a:p>
            <a:endParaRPr lang="en-GB" altLang="en-US" sz="1200" dirty="0"/>
          </a:p>
          <a:p>
            <a:r>
              <a:rPr lang="en-GB" altLang="en-US" sz="1200" dirty="0" err="1"/>
              <a:t>Poanta</a:t>
            </a:r>
            <a:r>
              <a:rPr lang="en-GB" altLang="en-US" sz="1200" dirty="0"/>
              <a:t>: </a:t>
            </a:r>
            <a:r>
              <a:rPr lang="en-GB" altLang="en-US" sz="1200" dirty="0" err="1"/>
              <a:t>Različni</a:t>
            </a:r>
            <a:r>
              <a:rPr lang="en-GB" altLang="en-US" sz="1200" dirty="0"/>
              <a:t> </a:t>
            </a:r>
            <a:r>
              <a:rPr lang="en-GB" altLang="en-US" sz="1200" dirty="0" err="1"/>
              <a:t>ljudje</a:t>
            </a:r>
            <a:r>
              <a:rPr lang="en-GB" altLang="en-US" sz="1200" dirty="0"/>
              <a:t> se </a:t>
            </a:r>
            <a:r>
              <a:rPr lang="en-GB" altLang="en-US" sz="1200" dirty="0" err="1"/>
              <a:t>bodo</a:t>
            </a:r>
            <a:r>
              <a:rPr lang="en-GB" altLang="en-US" sz="1200" dirty="0"/>
              <a:t> </a:t>
            </a:r>
            <a:r>
              <a:rPr lang="en-GB" altLang="en-US" sz="1200" dirty="0" err="1"/>
              <a:t>odzivali</a:t>
            </a:r>
            <a:r>
              <a:rPr lang="en-GB" altLang="en-US" sz="1200" dirty="0"/>
              <a:t> </a:t>
            </a:r>
            <a:r>
              <a:rPr lang="en-GB" altLang="en-US" sz="1200" dirty="0" err="1"/>
              <a:t>na</a:t>
            </a:r>
            <a:r>
              <a:rPr lang="en-GB" altLang="en-US" sz="1200" dirty="0"/>
              <a:t> </a:t>
            </a:r>
            <a:r>
              <a:rPr lang="en-GB" altLang="en-US" sz="1200" dirty="0" err="1"/>
              <a:t>različne</a:t>
            </a:r>
            <a:r>
              <a:rPr lang="en-GB" altLang="en-US" sz="1200" dirty="0"/>
              <a:t> </a:t>
            </a:r>
            <a:r>
              <a:rPr lang="en-GB" altLang="en-US" sz="1200" dirty="0" err="1"/>
              <a:t>pristope</a:t>
            </a:r>
            <a:r>
              <a:rPr lang="en-GB" altLang="en-US" sz="1200" dirty="0"/>
              <a:t> (</a:t>
            </a:r>
            <a:r>
              <a:rPr lang="en-GB" altLang="en-US" sz="1200" dirty="0" err="1"/>
              <a:t>če</a:t>
            </a:r>
            <a:r>
              <a:rPr lang="en-GB" altLang="en-US" sz="1200" dirty="0"/>
              <a:t> </a:t>
            </a:r>
            <a:r>
              <a:rPr lang="en-GB" altLang="en-US" sz="1200" dirty="0" err="1"/>
              <a:t>gre</a:t>
            </a:r>
            <a:r>
              <a:rPr lang="en-GB" altLang="en-US" sz="1200" dirty="0"/>
              <a:t> za </a:t>
            </a:r>
            <a:r>
              <a:rPr lang="en-GB" altLang="en-US" sz="1200" dirty="0" err="1"/>
              <a:t>prevare</a:t>
            </a:r>
            <a:r>
              <a:rPr lang="en-GB" altLang="en-US" sz="1200" dirty="0"/>
              <a:t> </a:t>
            </a:r>
            <a:r>
              <a:rPr lang="en-GB" altLang="en-US" sz="1200" dirty="0" err="1"/>
              <a:t>ali</a:t>
            </a:r>
            <a:r>
              <a:rPr lang="en-GB" altLang="en-US" sz="1200" dirty="0"/>
              <a:t> ne).</a:t>
            </a: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15</a:t>
            </a:fld>
            <a:endParaRPr lang="sl-SI"/>
          </a:p>
        </p:txBody>
      </p:sp>
    </p:spTree>
    <p:extLst>
      <p:ext uri="{BB962C8B-B14F-4D97-AF65-F5344CB8AC3E}">
        <p14:creationId xmlns:p14="http://schemas.microsoft.com/office/powerpoint/2010/main" val="382764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r>
              <a:rPr lang="en-GB" altLang="en-US" dirty="0"/>
              <a:t> </a:t>
            </a:r>
            <a:r>
              <a:rPr lang="en-GB" altLang="en-US" dirty="0" err="1"/>
              <a:t>Aktivna</a:t>
            </a:r>
            <a:r>
              <a:rPr lang="en-GB" altLang="en-US" baseline="0" dirty="0"/>
              <a:t> </a:t>
            </a:r>
            <a:r>
              <a:rPr lang="en-GB" altLang="en-US" baseline="0" dirty="0" err="1"/>
              <a:t>udležba</a:t>
            </a:r>
            <a:r>
              <a:rPr lang="en-GB" altLang="en-US" baseline="0" dirty="0"/>
              <a:t> </a:t>
            </a:r>
            <a:r>
              <a:rPr lang="en-GB" altLang="en-US" baseline="0" dirty="0" err="1"/>
              <a:t>žrtve</a:t>
            </a:r>
            <a:r>
              <a:rPr lang="en-GB" altLang="en-US" baseline="0" dirty="0"/>
              <a:t> </a:t>
            </a:r>
            <a:r>
              <a:rPr lang="mr-IN" altLang="en-US" baseline="0" dirty="0"/>
              <a:t>–</a:t>
            </a:r>
            <a:r>
              <a:rPr lang="en-GB" altLang="en-US" baseline="0" dirty="0"/>
              <a:t> Dobra </a:t>
            </a:r>
            <a:r>
              <a:rPr lang="en-GB" altLang="en-US" baseline="0" dirty="0" err="1"/>
              <a:t>primera</a:t>
            </a:r>
            <a:r>
              <a:rPr lang="en-GB" altLang="en-US" baseline="0" dirty="0"/>
              <a:t> </a:t>
            </a:r>
            <a:r>
              <a:rPr lang="en-GB" altLang="en-US" baseline="0" dirty="0" err="1"/>
              <a:t>sta</a:t>
            </a:r>
            <a:r>
              <a:rPr lang="en-GB" altLang="en-US" baseline="0" dirty="0"/>
              <a:t> BREXIT in </a:t>
            </a:r>
            <a:r>
              <a:rPr lang="en-GB" altLang="en-US" baseline="0" dirty="0" err="1"/>
              <a:t>volitve</a:t>
            </a:r>
            <a:r>
              <a:rPr lang="en-GB" altLang="en-US" baseline="0" dirty="0"/>
              <a:t>  v ZDA. V </a:t>
            </a:r>
            <a:r>
              <a:rPr lang="en-GB" altLang="en-US" baseline="0" dirty="0" err="1"/>
              <a:t>prevarah</a:t>
            </a:r>
            <a:r>
              <a:rPr lang="en-GB" altLang="en-US" baseline="0" dirty="0"/>
              <a:t> </a:t>
            </a:r>
            <a:r>
              <a:rPr lang="en-GB" altLang="en-US" baseline="0" dirty="0" err="1"/>
              <a:t>itak</a:t>
            </a:r>
            <a:r>
              <a:rPr lang="en-GB" altLang="en-US" baseline="0" dirty="0"/>
              <a:t> </a:t>
            </a:r>
            <a:r>
              <a:rPr lang="en-GB" altLang="en-US" baseline="0" dirty="0" err="1"/>
              <a:t>vemo</a:t>
            </a:r>
            <a:r>
              <a:rPr lang="en-GB" altLang="en-US" baseline="0" dirty="0"/>
              <a:t>. </a:t>
            </a:r>
            <a:r>
              <a:rPr lang="en-GB" altLang="en-US" baseline="0" dirty="0" err="1"/>
              <a:t>Kontrast</a:t>
            </a:r>
            <a:r>
              <a:rPr lang="en-GB" altLang="en-US" baseline="0" dirty="0"/>
              <a:t> z victim blaming.</a:t>
            </a:r>
            <a:endParaRPr lang="en-GB" altLang="en-US" dirty="0"/>
          </a:p>
          <a:p>
            <a:pPr>
              <a:spcBef>
                <a:spcPts val="536"/>
              </a:spcBef>
              <a:buClr>
                <a:srgbClr val="FF0000"/>
              </a:buClr>
              <a:buSzPct val="70000"/>
              <a:buFont typeface="Wingdings" panose="05000000000000000000" pitchFamily="2" charset="2"/>
              <a:buChar char="§"/>
              <a:defRPr/>
            </a:pPr>
            <a:endParaRPr lang="en-GB" sz="1200"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sz="1200" dirty="0">
                <a:latin typeface="Garamond"/>
                <a:cs typeface="Garamond"/>
                <a:sym typeface="Garamond" pitchFamily="18" charset="0"/>
              </a:rPr>
              <a:t>Posledica:  samo ~25% prevar prijavljenih zaradi strahu pred S.V. (npr. </a:t>
            </a:r>
            <a:r>
              <a:rPr lang="sl-SI" sz="1200" dirty="0" err="1">
                <a:latin typeface="Garamond"/>
                <a:cs typeface="Garamond"/>
                <a:sym typeface="Garamond" pitchFamily="18" charset="0"/>
              </a:rPr>
              <a:t>Copes</a:t>
            </a:r>
            <a:r>
              <a:rPr lang="sl-SI" sz="1200" dirty="0">
                <a:latin typeface="Garamond"/>
                <a:cs typeface="Garamond"/>
                <a:sym typeface="Garamond" pitchFamily="18" charset="0"/>
              </a:rPr>
              <a:t>, </a:t>
            </a:r>
            <a:r>
              <a:rPr lang="sl-SI" sz="1200" dirty="0" err="1">
                <a:latin typeface="Garamond"/>
                <a:cs typeface="Garamond"/>
                <a:sym typeface="Garamond" pitchFamily="18" charset="0"/>
              </a:rPr>
              <a:t>Kerley</a:t>
            </a:r>
            <a:r>
              <a:rPr lang="sl-SI" sz="1200" dirty="0">
                <a:latin typeface="Garamond"/>
                <a:cs typeface="Garamond"/>
                <a:sym typeface="Garamond" pitchFamily="18" charset="0"/>
              </a:rPr>
              <a:t>, Mason in van </a:t>
            </a:r>
            <a:r>
              <a:rPr lang="sl-SI" sz="1200" dirty="0" err="1">
                <a:latin typeface="Garamond"/>
                <a:cs typeface="Garamond"/>
                <a:sym typeface="Garamond" pitchFamily="18" charset="0"/>
              </a:rPr>
              <a:t>Wyk</a:t>
            </a:r>
            <a:r>
              <a:rPr lang="sl-SI" sz="1200" dirty="0">
                <a:latin typeface="Garamond"/>
                <a:cs typeface="Garamond"/>
                <a:sym typeface="Garamond" pitchFamily="18" charset="0"/>
              </a:rPr>
              <a:t>, 2001). </a:t>
            </a:r>
            <a:endParaRPr lang="en-GB" sz="1200"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GB" sz="1200"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sz="1200" dirty="0" err="1">
                <a:latin typeface="Garamond"/>
                <a:cs typeface="Garamond"/>
                <a:sym typeface="Garamond" pitchFamily="18" charset="0"/>
              </a:rPr>
              <a:t>Titus</a:t>
            </a:r>
            <a:r>
              <a:rPr lang="sl-SI" sz="1200" dirty="0">
                <a:latin typeface="Garamond"/>
                <a:cs typeface="Garamond"/>
                <a:sym typeface="Garamond" pitchFamily="18" charset="0"/>
              </a:rPr>
              <a:t> in Dover (2001) – ponovni poskus v 48% primerov. </a:t>
            </a:r>
          </a:p>
          <a:p>
            <a:pPr>
              <a:spcBef>
                <a:spcPts val="536"/>
              </a:spcBef>
              <a:buClr>
                <a:srgbClr val="FF0000"/>
              </a:buClr>
              <a:buSzPct val="70000"/>
              <a:buFont typeface="Wingdings" panose="05000000000000000000" pitchFamily="2" charset="2"/>
              <a:buChar char="§"/>
              <a:defRPr/>
            </a:pPr>
            <a:r>
              <a:rPr lang="sl-SI" sz="1200" dirty="0">
                <a:latin typeface="Garamond"/>
                <a:cs typeface="Garamond"/>
                <a:sym typeface="Garamond" pitchFamily="18" charset="0"/>
              </a:rPr>
              <a:t>Modic in Lea (2013), n = 429, 33% žrtev izgubi blaginjo več kot 1x. </a:t>
            </a:r>
          </a:p>
          <a:p>
            <a:pPr>
              <a:spcBef>
                <a:spcPts val="536"/>
              </a:spcBef>
              <a:buClr>
                <a:srgbClr val="FF0000"/>
              </a:buClr>
              <a:buSzPct val="70000"/>
              <a:buFont typeface="Wingdings" panose="05000000000000000000" pitchFamily="2" charset="2"/>
              <a:buChar char="§"/>
              <a:defRPr/>
            </a:pPr>
            <a:r>
              <a:rPr lang="sl-SI" sz="1200" dirty="0">
                <a:latin typeface="Garamond"/>
                <a:cs typeface="Garamond"/>
                <a:sym typeface="Garamond" pitchFamily="18" charset="0"/>
              </a:rPr>
              <a:t>Modic in Anderson (2015), n = 6609, 20% žrtev izgubi v &gt; 1 tipu. </a:t>
            </a:r>
          </a:p>
          <a:p>
            <a:pPr>
              <a:spcBef>
                <a:spcPts val="536"/>
              </a:spcBef>
              <a:buClr>
                <a:srgbClr val="FF0000"/>
              </a:buClr>
              <a:buSzPct val="70000"/>
              <a:buFont typeface="Wingdings" panose="05000000000000000000" pitchFamily="2" charset="2"/>
              <a:buChar char="§"/>
              <a:defRPr/>
            </a:pPr>
            <a:r>
              <a:rPr lang="sl-SI" sz="1200" dirty="0">
                <a:latin typeface="Garamond"/>
                <a:cs typeface="Garamond"/>
                <a:sym typeface="Garamond" pitchFamily="18" charset="0"/>
              </a:rPr>
              <a:t>Modic in </a:t>
            </a:r>
            <a:r>
              <a:rPr lang="sl-SI" sz="1200" dirty="0" err="1">
                <a:latin typeface="Garamond"/>
                <a:cs typeface="Garamond"/>
                <a:sym typeface="Garamond" pitchFamily="18" charset="0"/>
              </a:rPr>
              <a:t>Clayton</a:t>
            </a:r>
            <a:r>
              <a:rPr lang="sl-SI" sz="1200" dirty="0">
                <a:latin typeface="Garamond"/>
                <a:cs typeface="Garamond"/>
                <a:sym typeface="Garamond" pitchFamily="18" charset="0"/>
              </a:rPr>
              <a:t> (</a:t>
            </a:r>
            <a:r>
              <a:rPr lang="sl-SI" sz="1200" dirty="0" err="1">
                <a:latin typeface="Garamond"/>
                <a:cs typeface="Garamond"/>
                <a:sym typeface="Garamond" pitchFamily="18" charset="0"/>
              </a:rPr>
              <a:t>v.p</a:t>
            </a:r>
            <a:r>
              <a:rPr lang="sl-SI" sz="1200" dirty="0">
                <a:latin typeface="Garamond"/>
                <a:cs typeface="Garamond"/>
                <a:sym typeface="Garamond" pitchFamily="18" charset="0"/>
              </a:rPr>
              <a:t>.), n = 1012, 22% žrtev izgubi v &gt; 1 tipu. </a:t>
            </a:r>
            <a:endParaRPr lang="en-GB" sz="1200" dirty="0">
              <a:latin typeface="Garamond"/>
              <a:cs typeface="Garamond"/>
              <a:sym typeface="Garamond" pitchFamily="18" charset="0"/>
            </a:endParaRP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16</a:t>
            </a:fld>
            <a:endParaRPr lang="sl-SI"/>
          </a:p>
        </p:txBody>
      </p:sp>
    </p:spTree>
    <p:extLst>
      <p:ext uri="{BB962C8B-B14F-4D97-AF65-F5344CB8AC3E}">
        <p14:creationId xmlns:p14="http://schemas.microsoft.com/office/powerpoint/2010/main" val="20592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r>
              <a:rPr lang="sl-SI" dirty="0">
                <a:latin typeface="Garamond"/>
                <a:cs typeface="Garamond"/>
                <a:sym typeface="Garamond" pitchFamily="18" charset="0"/>
              </a:rPr>
              <a:t>Na kaj se osredotočamo pri delu z žrtvami?</a:t>
            </a:r>
            <a:endParaRPr lang="en-GB" dirty="0">
              <a:latin typeface="Garamond"/>
              <a:cs typeface="Garamond"/>
              <a:sym typeface="Garamond" pitchFamily="18" charset="0"/>
            </a:endParaRPr>
          </a:p>
          <a:p>
            <a:endParaRPr lang="en-GB" dirty="0"/>
          </a:p>
          <a:p>
            <a:r>
              <a:rPr lang="sl-SI" dirty="0"/>
              <a:t>Percepcija emocionalne škode je </a:t>
            </a:r>
            <a:r>
              <a:rPr lang="sl-SI" b="1" dirty="0"/>
              <a:t>povsod</a:t>
            </a:r>
            <a:r>
              <a:rPr lang="sl-SI" dirty="0"/>
              <a:t> višja kot percepcija finančne škode.</a:t>
            </a:r>
          </a:p>
          <a:p>
            <a:r>
              <a:rPr lang="sl-SI" b="1" dirty="0"/>
              <a:t>ZATO</a:t>
            </a:r>
            <a:r>
              <a:rPr lang="sl-SI" dirty="0"/>
              <a:t> uporabljam </a:t>
            </a:r>
            <a:r>
              <a:rPr lang="sl-SI" b="1" dirty="0"/>
              <a:t>blaginja</a:t>
            </a:r>
            <a:r>
              <a:rPr lang="sl-SI" dirty="0"/>
              <a:t> in ne finančna izguba!</a:t>
            </a:r>
            <a:endParaRPr 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latin typeface="Garamond"/>
              <a:cs typeface="Garamond"/>
              <a:sym typeface="Garamond" pitchFamily="18" charset="0"/>
            </a:endParaRP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latin typeface="Garamond"/>
              <a:sym typeface="Garamond" pitchFamily="18" charset="0"/>
            </a:endParaRPr>
          </a:p>
          <a:p>
            <a:pPr marL="271463" lvl="1" indent="0">
              <a:spcAft>
                <a:spcPts val="600"/>
              </a:spcAft>
              <a:buNone/>
            </a:pPr>
            <a:r>
              <a:rPr lang="en-GB" altLang="en-US" dirty="0"/>
              <a:t>a) </a:t>
            </a:r>
            <a:r>
              <a:rPr lang="en-GB" altLang="en-US" dirty="0" err="1"/>
              <a:t>Teorija</a:t>
            </a:r>
            <a:r>
              <a:rPr lang="en-GB" altLang="en-US" dirty="0"/>
              <a:t>. </a:t>
            </a:r>
            <a:r>
              <a:rPr lang="en-GB" altLang="en-US" i="1" dirty="0" err="1"/>
              <a:t>Dyrudova</a:t>
            </a:r>
            <a:r>
              <a:rPr lang="en-GB" altLang="en-US" i="1" dirty="0"/>
              <a:t> (2005) </a:t>
            </a:r>
            <a:r>
              <a:rPr lang="en-GB" altLang="en-US" dirty="0" err="1"/>
              <a:t>pravi</a:t>
            </a:r>
            <a:r>
              <a:rPr lang="en-GB" altLang="en-US" dirty="0"/>
              <a:t>, da 1% </a:t>
            </a:r>
            <a:r>
              <a:rPr lang="en-GB" altLang="en-US" dirty="0" err="1"/>
              <a:t>naslovnikov</a:t>
            </a:r>
            <a:r>
              <a:rPr lang="en-GB" altLang="en-US" dirty="0"/>
              <a:t> </a:t>
            </a:r>
            <a:r>
              <a:rPr lang="en-GB" altLang="en-US" dirty="0" err="1"/>
              <a:t>odgovori</a:t>
            </a:r>
            <a:r>
              <a:rPr lang="en-GB" altLang="en-US" dirty="0"/>
              <a:t> </a:t>
            </a:r>
            <a:r>
              <a:rPr lang="en-GB" altLang="en-US" dirty="0" err="1"/>
              <a:t>na</a:t>
            </a:r>
            <a:r>
              <a:rPr lang="en-GB" altLang="en-US" dirty="0"/>
              <a:t> (419) </a:t>
            </a:r>
            <a:r>
              <a:rPr lang="en-GB" altLang="en-US" dirty="0" err="1"/>
              <a:t>prevare</a:t>
            </a:r>
            <a:r>
              <a:rPr lang="en-GB" altLang="en-US" dirty="0"/>
              <a:t> in 1% od </a:t>
            </a:r>
            <a:r>
              <a:rPr lang="en-GB" altLang="en-US" dirty="0" err="1"/>
              <a:t>teh</a:t>
            </a:r>
            <a:r>
              <a:rPr lang="en-GB" altLang="en-US" dirty="0"/>
              <a:t> </a:t>
            </a:r>
            <a:r>
              <a:rPr lang="en-GB" altLang="en-US" dirty="0" err="1"/>
              <a:t>izgubi</a:t>
            </a:r>
            <a:r>
              <a:rPr lang="en-GB" altLang="en-US" dirty="0"/>
              <a:t> </a:t>
            </a:r>
            <a:r>
              <a:rPr lang="en-GB" altLang="en-US" dirty="0" err="1"/>
              <a:t>blaginjo</a:t>
            </a:r>
            <a:r>
              <a:rPr lang="en-GB" altLang="en-US" dirty="0"/>
              <a:t>. </a:t>
            </a:r>
            <a:r>
              <a:rPr lang="en-GB" altLang="en-US" dirty="0" err="1"/>
              <a:t>Učinkovitost</a:t>
            </a:r>
            <a:r>
              <a:rPr lang="en-GB" altLang="en-US" dirty="0"/>
              <a:t> = </a:t>
            </a:r>
            <a:r>
              <a:rPr lang="en-GB" altLang="en-US" b="1" dirty="0"/>
              <a:t>0,1 ‰ </a:t>
            </a:r>
            <a:r>
              <a:rPr lang="en-GB" altLang="en-US" dirty="0"/>
              <a:t>. ((1 / (100*100)*1000)</a:t>
            </a:r>
          </a:p>
          <a:p>
            <a:pPr marL="271463" lvl="1" indent="0">
              <a:spcAft>
                <a:spcPts val="600"/>
              </a:spcAft>
              <a:buNone/>
            </a:pPr>
            <a:r>
              <a:rPr lang="en-GB" altLang="en-US" dirty="0"/>
              <a:t>b) OFT </a:t>
            </a:r>
            <a:r>
              <a:rPr lang="en-GB" altLang="en-US" dirty="0" err="1"/>
              <a:t>poročilo</a:t>
            </a:r>
            <a:r>
              <a:rPr lang="en-GB" altLang="en-US" dirty="0"/>
              <a:t> (2009) </a:t>
            </a:r>
            <a:r>
              <a:rPr lang="en-GB" altLang="en-US" i="1" dirty="0" err="1"/>
              <a:t>ugiba</a:t>
            </a:r>
            <a:r>
              <a:rPr lang="en-GB" altLang="en-US" dirty="0"/>
              <a:t>, da v </a:t>
            </a:r>
            <a:r>
              <a:rPr lang="en-GB" altLang="en-US" dirty="0" err="1"/>
              <a:t>Angliji</a:t>
            </a:r>
            <a:r>
              <a:rPr lang="en-GB" altLang="en-US" dirty="0"/>
              <a:t> </a:t>
            </a:r>
            <a:r>
              <a:rPr lang="en-GB" altLang="en-US" dirty="0" err="1"/>
              <a:t>izgubi</a:t>
            </a:r>
            <a:r>
              <a:rPr lang="en-GB" altLang="en-US" dirty="0"/>
              <a:t> </a:t>
            </a:r>
            <a:r>
              <a:rPr lang="en-GB" altLang="en-US" dirty="0" err="1"/>
              <a:t>blaginjo</a:t>
            </a:r>
            <a:r>
              <a:rPr lang="en-GB" altLang="en-US" dirty="0"/>
              <a:t> </a:t>
            </a:r>
            <a:r>
              <a:rPr lang="en-GB" altLang="en-US" b="1" dirty="0"/>
              <a:t>5% </a:t>
            </a:r>
            <a:r>
              <a:rPr lang="en-GB" altLang="en-US" b="1" dirty="0" err="1"/>
              <a:t>populacije</a:t>
            </a:r>
            <a:r>
              <a:rPr lang="en-GB" altLang="en-US" dirty="0"/>
              <a:t> </a:t>
            </a:r>
            <a:r>
              <a:rPr lang="en-GB" altLang="en-US" dirty="0" err="1"/>
              <a:t>vsako</a:t>
            </a:r>
            <a:r>
              <a:rPr lang="en-GB" altLang="en-US" dirty="0"/>
              <a:t> </a:t>
            </a:r>
            <a:r>
              <a:rPr lang="en-GB" altLang="en-US" dirty="0" err="1"/>
              <a:t>leto</a:t>
            </a:r>
            <a:r>
              <a:rPr lang="en-GB" altLang="en-US" dirty="0"/>
              <a:t> </a:t>
            </a:r>
          </a:p>
          <a:p>
            <a:pPr marL="271463" lvl="1" indent="0">
              <a:spcAft>
                <a:spcPts val="600"/>
              </a:spcAft>
              <a:buNone/>
            </a:pPr>
            <a:r>
              <a:rPr lang="en-GB" altLang="en-US" dirty="0"/>
              <a:t>(c) </a:t>
            </a:r>
            <a:r>
              <a:rPr lang="en-GB" altLang="en-US" i="1" dirty="0"/>
              <a:t>Modic in Lea (2011)</a:t>
            </a:r>
            <a:r>
              <a:rPr lang="en-GB" altLang="en-US" dirty="0"/>
              <a:t> - </a:t>
            </a:r>
            <a:r>
              <a:rPr lang="en-GB" altLang="en-US" b="1" dirty="0"/>
              <a:t>13% </a:t>
            </a:r>
            <a:r>
              <a:rPr lang="en-GB" altLang="en-US" b="1" dirty="0" err="1"/>
              <a:t>odgovori</a:t>
            </a:r>
            <a:r>
              <a:rPr lang="en-GB" altLang="en-US" dirty="0"/>
              <a:t>, </a:t>
            </a:r>
            <a:r>
              <a:rPr lang="en-GB" altLang="en-US" b="1" dirty="0"/>
              <a:t>&lt; 1% </a:t>
            </a:r>
            <a:r>
              <a:rPr lang="en-GB" altLang="en-US" b="1" dirty="0" err="1"/>
              <a:t>izgubi</a:t>
            </a:r>
            <a:r>
              <a:rPr lang="en-GB" altLang="en-US" b="1" dirty="0"/>
              <a:t> </a:t>
            </a:r>
            <a:r>
              <a:rPr lang="en-GB" altLang="en-US" dirty="0" err="1"/>
              <a:t>blaginjo</a:t>
            </a:r>
            <a:r>
              <a:rPr lang="en-GB" altLang="en-US" dirty="0"/>
              <a:t>.</a:t>
            </a:r>
          </a:p>
          <a:p>
            <a:pPr marL="271463" lvl="1" indent="0">
              <a:spcAft>
                <a:spcPts val="600"/>
              </a:spcAft>
              <a:buNone/>
            </a:pPr>
            <a:r>
              <a:rPr lang="en-GB" altLang="en-US" dirty="0"/>
              <a:t>(d) </a:t>
            </a:r>
            <a:r>
              <a:rPr lang="en-GB" altLang="en-US" i="1" dirty="0"/>
              <a:t>Modic in Anderson (2015) </a:t>
            </a:r>
            <a:r>
              <a:rPr lang="en-GB" altLang="en-US" dirty="0"/>
              <a:t>- </a:t>
            </a:r>
            <a:r>
              <a:rPr lang="en-GB" altLang="en-US" b="1" dirty="0"/>
              <a:t>22%</a:t>
            </a:r>
            <a:r>
              <a:rPr lang="en-GB" altLang="en-US" dirty="0"/>
              <a:t> </a:t>
            </a:r>
            <a:r>
              <a:rPr lang="en-GB" altLang="en-US" dirty="0" err="1"/>
              <a:t>anketirancev</a:t>
            </a:r>
            <a:r>
              <a:rPr lang="en-GB" altLang="en-US" dirty="0"/>
              <a:t> </a:t>
            </a:r>
            <a:r>
              <a:rPr lang="en-GB" altLang="en-US" dirty="0" err="1"/>
              <a:t>poroča</a:t>
            </a:r>
            <a:r>
              <a:rPr lang="en-GB" altLang="en-US" dirty="0"/>
              <a:t> </a:t>
            </a:r>
            <a:r>
              <a:rPr lang="en-GB" altLang="en-US" dirty="0" err="1"/>
              <a:t>izgubo</a:t>
            </a:r>
            <a:r>
              <a:rPr lang="sl-SI" altLang="en-US" dirty="0"/>
              <a:t>.</a:t>
            </a:r>
            <a:r>
              <a:rPr lang="en-GB" altLang="en-US" dirty="0"/>
              <a:t> </a:t>
            </a:r>
          </a:p>
          <a:p>
            <a:pPr marL="271463" lvl="1" indent="0">
              <a:spcAft>
                <a:spcPts val="600"/>
              </a:spcAft>
              <a:buNone/>
            </a:pPr>
            <a:r>
              <a:rPr lang="en-GB" altLang="en-US" dirty="0"/>
              <a:t>(e) Modic in Clayton (2017, v </a:t>
            </a:r>
            <a:r>
              <a:rPr lang="en-GB" altLang="en-US" dirty="0" err="1"/>
              <a:t>pripravi</a:t>
            </a:r>
            <a:r>
              <a:rPr lang="en-GB" altLang="en-US" dirty="0"/>
              <a:t>) - </a:t>
            </a:r>
            <a:r>
              <a:rPr lang="en-GB" altLang="en-US" b="1" dirty="0"/>
              <a:t>9% </a:t>
            </a:r>
            <a:r>
              <a:rPr lang="en-GB" altLang="en-US" dirty="0" err="1"/>
              <a:t>vzorca</a:t>
            </a:r>
            <a:r>
              <a:rPr lang="en-GB" altLang="en-US" b="1" dirty="0"/>
              <a:t> </a:t>
            </a:r>
            <a:r>
              <a:rPr lang="en-GB" altLang="en-US" dirty="0" err="1"/>
              <a:t>izgubilo</a:t>
            </a:r>
            <a:r>
              <a:rPr lang="en-GB" altLang="en-US" dirty="0"/>
              <a:t> </a:t>
            </a:r>
            <a:r>
              <a:rPr lang="en-GB" altLang="en-US" dirty="0" err="1"/>
              <a:t>blaginjo</a:t>
            </a:r>
            <a:r>
              <a:rPr lang="en-GB" altLang="en-US" dirty="0"/>
              <a:t>.</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17</a:t>
            </a:fld>
            <a:endParaRPr lang="sl-SI"/>
          </a:p>
        </p:txBody>
      </p:sp>
    </p:spTree>
    <p:extLst>
      <p:ext uri="{BB962C8B-B14F-4D97-AF65-F5344CB8AC3E}">
        <p14:creationId xmlns:p14="http://schemas.microsoft.com/office/powerpoint/2010/main" val="1393375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r>
              <a:rPr lang="en-GB" dirty="0">
                <a:latin typeface="Garamond"/>
                <a:cs typeface="Garamond"/>
                <a:sym typeface="Garamond" pitchFamily="18" charset="0"/>
              </a:rPr>
              <a:t>Po EUROSTATU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izobraženi</a:t>
            </a:r>
            <a:r>
              <a:rPr lang="en-GB" dirty="0">
                <a:latin typeface="Garamond"/>
                <a:cs typeface="Garamond"/>
                <a:sym typeface="Garamond" pitchFamily="18" charset="0"/>
              </a:rPr>
              <a:t> </a:t>
            </a:r>
            <a:r>
              <a:rPr lang="en-GB" dirty="0" err="1">
                <a:latin typeface="Garamond"/>
                <a:cs typeface="Garamond"/>
                <a:sym typeface="Garamond" pitchFamily="18" charset="0"/>
              </a:rPr>
              <a:t>ljudje</a:t>
            </a:r>
            <a:r>
              <a:rPr lang="en-GB" dirty="0">
                <a:latin typeface="Garamond"/>
                <a:cs typeface="Garamond"/>
                <a:sym typeface="Garamond" pitchFamily="18" charset="0"/>
              </a:rPr>
              <a:t> </a:t>
            </a:r>
            <a:r>
              <a:rPr lang="en-GB" dirty="0" err="1">
                <a:latin typeface="Garamond"/>
                <a:cs typeface="Garamond"/>
                <a:sym typeface="Garamond" pitchFamily="18" charset="0"/>
              </a:rPr>
              <a:t>več</a:t>
            </a:r>
            <a:r>
              <a:rPr lang="en-GB" dirty="0">
                <a:latin typeface="Garamond"/>
                <a:cs typeface="Garamond"/>
                <a:sym typeface="Garamond" pitchFamily="18" charset="0"/>
              </a:rPr>
              <a:t> </a:t>
            </a:r>
            <a:r>
              <a:rPr lang="en-GB" dirty="0" err="1">
                <a:latin typeface="Garamond"/>
                <a:cs typeface="Garamond"/>
                <a:sym typeface="Garamond" pitchFamily="18" charset="0"/>
              </a:rPr>
              <a:t>uporabljajo</a:t>
            </a:r>
            <a:r>
              <a:rPr lang="en-GB" dirty="0">
                <a:latin typeface="Garamond"/>
                <a:cs typeface="Garamond"/>
                <a:sym typeface="Garamond" pitchFamily="18" charset="0"/>
              </a:rPr>
              <a:t> </a:t>
            </a:r>
            <a:r>
              <a:rPr lang="en-GB" dirty="0" err="1">
                <a:latin typeface="Garamond"/>
                <a:cs typeface="Garamond"/>
                <a:sym typeface="Garamond" pitchFamily="18" charset="0"/>
              </a:rPr>
              <a:t>Medmrežje</a:t>
            </a:r>
            <a:r>
              <a:rPr lang="en-GB" dirty="0">
                <a:latin typeface="Garamond"/>
                <a:cs typeface="Garamond"/>
                <a:sym typeface="Garamond" pitchFamily="18" charset="0"/>
              </a:rPr>
              <a:t>. </a:t>
            </a:r>
            <a:r>
              <a:rPr lang="en-GB" dirty="0" err="1">
                <a:latin typeface="Garamond"/>
                <a:cs typeface="Garamond"/>
                <a:sym typeface="Garamond" pitchFamily="18" charset="0"/>
              </a:rPr>
              <a:t>Tako</a:t>
            </a:r>
            <a:r>
              <a:rPr lang="en-GB" dirty="0">
                <a:latin typeface="Garamond"/>
                <a:cs typeface="Garamond"/>
                <a:sym typeface="Garamond" pitchFamily="18" charset="0"/>
              </a:rPr>
              <a:t> starost </a:t>
            </a:r>
            <a:r>
              <a:rPr lang="en-GB" dirty="0" err="1">
                <a:latin typeface="Garamond"/>
                <a:cs typeface="Garamond"/>
                <a:sym typeface="Garamond" pitchFamily="18" charset="0"/>
              </a:rPr>
              <a:t>vpliva</a:t>
            </a:r>
            <a:r>
              <a:rPr lang="en-GB" dirty="0">
                <a:latin typeface="Garamond"/>
                <a:cs typeface="Garamond"/>
                <a:sym typeface="Garamond" pitchFamily="18" charset="0"/>
              </a:rPr>
              <a:t>, </a:t>
            </a:r>
            <a:r>
              <a:rPr lang="en-GB" dirty="0" err="1">
                <a:latin typeface="Garamond"/>
                <a:cs typeface="Garamond"/>
                <a:sym typeface="Garamond" pitchFamily="18" charset="0"/>
              </a:rPr>
              <a:t>ker</a:t>
            </a:r>
            <a:r>
              <a:rPr lang="en-GB" dirty="0">
                <a:latin typeface="Garamond"/>
                <a:cs typeface="Garamond"/>
                <a:sym typeface="Garamond" pitchFamily="18" charset="0"/>
              </a:rPr>
              <a:t> so po </a:t>
            </a:r>
            <a:r>
              <a:rPr lang="en-GB" dirty="0" err="1">
                <a:latin typeface="Garamond"/>
                <a:cs typeface="Garamond"/>
                <a:sym typeface="Garamond" pitchFamily="18" charset="0"/>
              </a:rPr>
              <a:t>definiciji</a:t>
            </a:r>
            <a:r>
              <a:rPr lang="en-GB" dirty="0">
                <a:latin typeface="Garamond"/>
                <a:cs typeface="Garamond"/>
                <a:sym typeface="Garamond" pitchFamily="18" charset="0"/>
              </a:rPr>
              <a:t>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izobraženi</a:t>
            </a:r>
            <a:r>
              <a:rPr lang="en-GB" dirty="0">
                <a:latin typeface="Garamond"/>
                <a:cs typeface="Garamond"/>
                <a:sym typeface="Garamond" pitchFamily="18" charset="0"/>
              </a:rPr>
              <a:t> </a:t>
            </a:r>
            <a:r>
              <a:rPr lang="en-GB" dirty="0" err="1">
                <a:latin typeface="Garamond"/>
                <a:cs typeface="Garamond"/>
                <a:sym typeface="Garamond" pitchFamily="18" charset="0"/>
              </a:rPr>
              <a:t>starejši</a:t>
            </a:r>
            <a:r>
              <a:rPr lang="en-GB" dirty="0">
                <a:latin typeface="Garamond"/>
                <a:cs typeface="Garamond"/>
                <a:sym typeface="Garamond" pitchFamily="18" charset="0"/>
              </a:rPr>
              <a:t>, </a:t>
            </a:r>
            <a:r>
              <a:rPr lang="en-GB" dirty="0" err="1">
                <a:latin typeface="Garamond"/>
                <a:cs typeface="Garamond"/>
                <a:sym typeface="Garamond" pitchFamily="18" charset="0"/>
              </a:rPr>
              <a:t>vsaj</a:t>
            </a:r>
            <a:r>
              <a:rPr lang="en-GB" dirty="0">
                <a:latin typeface="Garamond"/>
                <a:cs typeface="Garamond"/>
                <a:sym typeface="Garamond" pitchFamily="18" charset="0"/>
              </a:rPr>
              <a:t> do </a:t>
            </a:r>
            <a:r>
              <a:rPr lang="en-GB" dirty="0" err="1">
                <a:latin typeface="Garamond"/>
                <a:cs typeface="Garamond"/>
                <a:sym typeface="Garamond" pitchFamily="18" charset="0"/>
              </a:rPr>
              <a:t>nekje</a:t>
            </a:r>
            <a:r>
              <a:rPr lang="en-GB" dirty="0">
                <a:latin typeface="Garamond"/>
                <a:cs typeface="Garamond"/>
                <a:sym typeface="Garamond" pitchFamily="18" charset="0"/>
              </a:rPr>
              <a:t> 25. </a:t>
            </a:r>
            <a:r>
              <a:rPr lang="en-GB" dirty="0" err="1">
                <a:latin typeface="Garamond"/>
                <a:cs typeface="Garamond"/>
                <a:sym typeface="Garamond" pitchFamily="18" charset="0"/>
              </a:rPr>
              <a:t>leta</a:t>
            </a:r>
            <a:r>
              <a:rPr lang="en-GB" dirty="0">
                <a:latin typeface="Garamond"/>
                <a:cs typeface="Garamond"/>
                <a:sym typeface="Garamond" pitchFamily="18" charset="0"/>
              </a:rPr>
              <a:t>. </a:t>
            </a:r>
            <a:r>
              <a:rPr lang="en-GB" dirty="0" err="1">
                <a:latin typeface="Garamond"/>
                <a:cs typeface="Garamond"/>
                <a:sym typeface="Garamond" pitchFamily="18" charset="0"/>
              </a:rPr>
              <a:t>Bogatejši</a:t>
            </a:r>
            <a:r>
              <a:rPr lang="en-GB" dirty="0">
                <a:latin typeface="Garamond"/>
                <a:cs typeface="Garamond"/>
                <a:sym typeface="Garamond" pitchFamily="18" charset="0"/>
              </a:rPr>
              <a:t> </a:t>
            </a:r>
            <a:r>
              <a:rPr lang="en-GB" dirty="0" err="1">
                <a:latin typeface="Garamond"/>
                <a:cs typeface="Garamond"/>
                <a:sym typeface="Garamond" pitchFamily="18" charset="0"/>
              </a:rPr>
              <a:t>ljudje</a:t>
            </a:r>
            <a:r>
              <a:rPr lang="en-GB" dirty="0">
                <a:latin typeface="Garamond"/>
                <a:cs typeface="Garamond"/>
                <a:sym typeface="Garamond" pitchFamily="18" charset="0"/>
              </a:rPr>
              <a:t> </a:t>
            </a:r>
            <a:r>
              <a:rPr lang="en-GB" dirty="0" err="1">
                <a:latin typeface="Garamond"/>
                <a:cs typeface="Garamond"/>
                <a:sym typeface="Garamond" pitchFamily="18" charset="0"/>
              </a:rPr>
              <a:t>imajo</a:t>
            </a:r>
            <a:r>
              <a:rPr lang="en-GB" dirty="0">
                <a:latin typeface="Garamond"/>
                <a:cs typeface="Garamond"/>
                <a:sym typeface="Garamond" pitchFamily="18" charset="0"/>
              </a:rPr>
              <a:t> </a:t>
            </a:r>
            <a:r>
              <a:rPr lang="en-GB" dirty="0" err="1">
                <a:latin typeface="Garamond"/>
                <a:cs typeface="Garamond"/>
                <a:sym typeface="Garamond" pitchFamily="18" charset="0"/>
              </a:rPr>
              <a:t>boljsi</a:t>
            </a:r>
            <a:r>
              <a:rPr lang="en-GB" dirty="0">
                <a:latin typeface="Garamond"/>
                <a:cs typeface="Garamond"/>
                <a:sym typeface="Garamond" pitchFamily="18" charset="0"/>
              </a:rPr>
              <a:t> </a:t>
            </a:r>
            <a:r>
              <a:rPr lang="en-GB" dirty="0" err="1">
                <a:latin typeface="Garamond"/>
                <a:cs typeface="Garamond"/>
                <a:sym typeface="Garamond" pitchFamily="18" charset="0"/>
              </a:rPr>
              <a:t>dostop</a:t>
            </a:r>
            <a:r>
              <a:rPr lang="en-GB" dirty="0">
                <a:latin typeface="Garamond"/>
                <a:cs typeface="Garamond"/>
                <a:sym typeface="Garamond" pitchFamily="18" charset="0"/>
              </a:rPr>
              <a:t>. </a:t>
            </a:r>
            <a:r>
              <a:rPr lang="en-GB" dirty="0" err="1">
                <a:latin typeface="Garamond"/>
                <a:cs typeface="Garamond"/>
                <a:sym typeface="Garamond" pitchFamily="18" charset="0"/>
              </a:rPr>
              <a:t>Moški</a:t>
            </a:r>
            <a:r>
              <a:rPr lang="en-GB" dirty="0">
                <a:latin typeface="Garamond"/>
                <a:cs typeface="Garamond"/>
                <a:sym typeface="Garamond" pitchFamily="18" charset="0"/>
              </a:rPr>
              <a:t> po </a:t>
            </a:r>
            <a:r>
              <a:rPr lang="en-GB" dirty="0" err="1">
                <a:latin typeface="Garamond"/>
                <a:cs typeface="Garamond"/>
                <a:sym typeface="Garamond" pitchFamily="18" charset="0"/>
              </a:rPr>
              <a:t>raziskavah</a:t>
            </a:r>
            <a:r>
              <a:rPr lang="en-GB" dirty="0">
                <a:latin typeface="Garamond"/>
                <a:cs typeface="Garamond"/>
                <a:sym typeface="Garamond" pitchFamily="18" charset="0"/>
              </a:rPr>
              <a:t> </a:t>
            </a:r>
            <a:r>
              <a:rPr lang="en-GB" dirty="0" err="1">
                <a:latin typeface="Garamond"/>
                <a:cs typeface="Garamond"/>
                <a:sym typeface="Garamond" pitchFamily="18" charset="0"/>
              </a:rPr>
              <a:t>več</a:t>
            </a:r>
            <a:r>
              <a:rPr lang="en-GB" dirty="0">
                <a:latin typeface="Garamond"/>
                <a:cs typeface="Garamond"/>
                <a:sym typeface="Garamond" pitchFamily="18" charset="0"/>
              </a:rPr>
              <a:t> </a:t>
            </a:r>
            <a:r>
              <a:rPr lang="en-GB" dirty="0" err="1">
                <a:latin typeface="Garamond"/>
                <a:cs typeface="Garamond"/>
                <a:sym typeface="Garamond" pitchFamily="18" charset="0"/>
              </a:rPr>
              <a:t>tvegajo</a:t>
            </a:r>
            <a:r>
              <a:rPr lang="en-GB" dirty="0">
                <a:latin typeface="Garamond"/>
                <a:cs typeface="Garamond"/>
                <a:sym typeface="Garamond" pitchFamily="18" charset="0"/>
              </a:rPr>
              <a:t> </a:t>
            </a:r>
            <a:r>
              <a:rPr lang="en-GB" dirty="0" err="1">
                <a:latin typeface="Garamond"/>
                <a:cs typeface="Garamond"/>
                <a:sym typeface="Garamond" pitchFamily="18" charset="0"/>
              </a:rPr>
              <a:t>kot</a:t>
            </a:r>
            <a:r>
              <a:rPr lang="en-GB" dirty="0">
                <a:latin typeface="Garamond"/>
                <a:cs typeface="Garamond"/>
                <a:sym typeface="Garamond" pitchFamily="18" charset="0"/>
              </a:rPr>
              <a:t> </a:t>
            </a:r>
            <a:r>
              <a:rPr lang="en-GB" dirty="0" err="1">
                <a:latin typeface="Garamond"/>
                <a:cs typeface="Garamond"/>
                <a:sym typeface="Garamond" pitchFamily="18" charset="0"/>
              </a:rPr>
              <a:t>ženske</a:t>
            </a:r>
            <a:r>
              <a:rPr lang="en-GB" dirty="0">
                <a:latin typeface="Garamond"/>
                <a:cs typeface="Garamond"/>
                <a:sym typeface="Garamond" pitchFamily="18" charset="0"/>
              </a:rPr>
              <a:t>, v </a:t>
            </a:r>
            <a:r>
              <a:rPr lang="en-GB" dirty="0" err="1">
                <a:latin typeface="Garamond"/>
                <a:cs typeface="Garamond"/>
                <a:sym typeface="Garamond" pitchFamily="18" charset="0"/>
              </a:rPr>
              <a:t>povprečju</a:t>
            </a:r>
            <a:r>
              <a:rPr lang="en-GB" dirty="0">
                <a:latin typeface="Garamond"/>
                <a:cs typeface="Garamond"/>
                <a:sym typeface="Garamond" pitchFamily="18" charset="0"/>
              </a:rPr>
              <a:t>, </a:t>
            </a:r>
            <a:r>
              <a:rPr lang="en-GB" dirty="0" err="1">
                <a:latin typeface="Garamond"/>
                <a:cs typeface="Garamond"/>
                <a:sym typeface="Garamond" pitchFamily="18" charset="0"/>
              </a:rPr>
              <a:t>ampak</a:t>
            </a:r>
            <a:r>
              <a:rPr lang="en-GB" dirty="0">
                <a:latin typeface="Garamond"/>
                <a:cs typeface="Garamond"/>
                <a:sym typeface="Garamond" pitchFamily="18" charset="0"/>
              </a:rPr>
              <a:t> </a:t>
            </a:r>
            <a:r>
              <a:rPr lang="en-GB" dirty="0" err="1">
                <a:latin typeface="Garamond"/>
                <a:cs typeface="Garamond"/>
                <a:sym typeface="Garamond" pitchFamily="18" charset="0"/>
              </a:rPr>
              <a:t>ženske</a:t>
            </a:r>
            <a:r>
              <a:rPr lang="en-GB" dirty="0">
                <a:latin typeface="Garamond"/>
                <a:cs typeface="Garamond"/>
                <a:sym typeface="Garamond" pitchFamily="18" charset="0"/>
              </a:rPr>
              <a:t>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zaupajo</a:t>
            </a:r>
            <a:r>
              <a:rPr lang="en-GB" dirty="0">
                <a:latin typeface="Garamond"/>
                <a:cs typeface="Garamond"/>
                <a:sym typeface="Garamond" pitchFamily="18" charset="0"/>
              </a:rPr>
              <a:t>, </a:t>
            </a:r>
            <a:r>
              <a:rPr lang="en-GB" dirty="0" err="1">
                <a:latin typeface="Garamond"/>
                <a:cs typeface="Garamond"/>
                <a:sym typeface="Garamond" pitchFamily="18" charset="0"/>
              </a:rPr>
              <a:t>itd</a:t>
            </a:r>
            <a:r>
              <a:rPr lang="en-GB" dirty="0">
                <a:latin typeface="Garamond"/>
                <a:cs typeface="Garamond"/>
                <a:sym typeface="Garamond" pitchFamily="18" charset="0"/>
              </a:rPr>
              <a:t>. </a:t>
            </a:r>
            <a:r>
              <a:rPr lang="en-GB" dirty="0" err="1">
                <a:latin typeface="Garamond"/>
                <a:cs typeface="Garamond"/>
                <a:sym typeface="Garamond" pitchFamily="18" charset="0"/>
              </a:rPr>
              <a:t>Samski</a:t>
            </a:r>
            <a:r>
              <a:rPr lang="en-GB" dirty="0">
                <a:latin typeface="Garamond"/>
                <a:cs typeface="Garamond"/>
                <a:sym typeface="Garamond" pitchFamily="18" charset="0"/>
              </a:rPr>
              <a:t> </a:t>
            </a:r>
            <a:r>
              <a:rPr lang="en-GB" dirty="0" err="1">
                <a:latin typeface="Garamond"/>
                <a:cs typeface="Garamond"/>
                <a:sym typeface="Garamond" pitchFamily="18" charset="0"/>
              </a:rPr>
              <a:t>posamezniki</a:t>
            </a:r>
            <a:r>
              <a:rPr lang="en-GB" dirty="0">
                <a:latin typeface="Garamond"/>
                <a:cs typeface="Garamond"/>
                <a:sym typeface="Garamond" pitchFamily="18" charset="0"/>
              </a:rPr>
              <a:t> </a:t>
            </a:r>
            <a:r>
              <a:rPr lang="en-GB" dirty="0" err="1">
                <a:latin typeface="Garamond"/>
                <a:cs typeface="Garamond"/>
                <a:sym typeface="Garamond" pitchFamily="18" charset="0"/>
              </a:rPr>
              <a:t>večkrat</a:t>
            </a:r>
            <a:r>
              <a:rPr lang="en-GB" dirty="0">
                <a:latin typeface="Garamond"/>
                <a:cs typeface="Garamond"/>
                <a:sym typeface="Garamond" pitchFamily="18" charset="0"/>
              </a:rPr>
              <a:t> </a:t>
            </a:r>
            <a:r>
              <a:rPr lang="en-GB" dirty="0" err="1">
                <a:latin typeface="Garamond"/>
                <a:cs typeface="Garamond"/>
                <a:sym typeface="Garamond" pitchFamily="18" charset="0"/>
              </a:rPr>
              <a:t>iščejo</a:t>
            </a:r>
            <a:r>
              <a:rPr lang="en-GB" dirty="0">
                <a:latin typeface="Garamond"/>
                <a:cs typeface="Garamond"/>
                <a:sym typeface="Garamond" pitchFamily="18" charset="0"/>
              </a:rPr>
              <a:t> </a:t>
            </a:r>
            <a:r>
              <a:rPr lang="en-GB" dirty="0" err="1">
                <a:latin typeface="Garamond"/>
                <a:cs typeface="Garamond"/>
                <a:sym typeface="Garamond" pitchFamily="18" charset="0"/>
              </a:rPr>
              <a:t>partnerja</a:t>
            </a:r>
            <a:r>
              <a:rPr lang="en-GB" dirty="0">
                <a:latin typeface="Garamond"/>
                <a:cs typeface="Garamond"/>
                <a:sym typeface="Garamond" pitchFamily="18" charset="0"/>
              </a:rPr>
              <a:t> po </a:t>
            </a:r>
            <a:r>
              <a:rPr lang="en-GB" dirty="0" err="1">
                <a:latin typeface="Garamond"/>
                <a:cs typeface="Garamond"/>
                <a:sym typeface="Garamond" pitchFamily="18" charset="0"/>
              </a:rPr>
              <a:t>Medmrežju</a:t>
            </a:r>
            <a:r>
              <a:rPr lang="en-GB" dirty="0">
                <a:latin typeface="Garamond"/>
                <a:cs typeface="Garamond"/>
                <a:sym typeface="Garamond" pitchFamily="18" charset="0"/>
              </a:rPr>
              <a:t>. </a:t>
            </a:r>
            <a:r>
              <a:rPr lang="en-GB" dirty="0" err="1">
                <a:latin typeface="Garamond"/>
                <a:cs typeface="Garamond"/>
                <a:sym typeface="Garamond" pitchFamily="18" charset="0"/>
              </a:rPr>
              <a:t>itd</a:t>
            </a:r>
            <a:r>
              <a:rPr lang="en-GB" dirty="0">
                <a:latin typeface="Garamond"/>
                <a:cs typeface="Garamond"/>
                <a:sym typeface="Garamond" pitchFamily="18" charset="0"/>
              </a:rPr>
              <a:t>.</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18</a:t>
            </a:fld>
            <a:endParaRPr lang="sl-SI"/>
          </a:p>
        </p:txBody>
      </p:sp>
    </p:spTree>
    <p:extLst>
      <p:ext uri="{BB962C8B-B14F-4D97-AF65-F5344CB8AC3E}">
        <p14:creationId xmlns:p14="http://schemas.microsoft.com/office/powerpoint/2010/main" val="58204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altLang="en-US" dirty="0"/>
              <a:t>a) </a:t>
            </a:r>
            <a:r>
              <a:rPr lang="sl-SI" altLang="en-US" dirty="0"/>
              <a:t>POVPREČEN </a:t>
            </a:r>
            <a:r>
              <a:rPr lang="en-GB" altLang="en-US" dirty="0"/>
              <a:t>Ergo, v </a:t>
            </a:r>
            <a:r>
              <a:rPr lang="en-GB" altLang="en-US" dirty="0" err="1"/>
              <a:t>normalni</a:t>
            </a:r>
            <a:r>
              <a:rPr lang="en-GB" altLang="en-US" dirty="0"/>
              <a:t> </a:t>
            </a:r>
            <a:r>
              <a:rPr lang="en-GB" altLang="en-US" dirty="0" err="1"/>
              <a:t>distribuciji</a:t>
            </a:r>
            <a:r>
              <a:rPr lang="en-GB" altLang="en-US" dirty="0"/>
              <a:t> (in </a:t>
            </a:r>
            <a:r>
              <a:rPr lang="en-GB" altLang="en-US" dirty="0" err="1"/>
              <a:t>vsaka</a:t>
            </a:r>
            <a:r>
              <a:rPr lang="en-GB" altLang="en-US" dirty="0"/>
              <a:t> </a:t>
            </a:r>
            <a:r>
              <a:rPr lang="en-GB" altLang="en-US" dirty="0" err="1"/>
              <a:t>populacija</a:t>
            </a:r>
            <a:r>
              <a:rPr lang="en-GB" altLang="en-US" dirty="0"/>
              <a:t> se </a:t>
            </a:r>
            <a:r>
              <a:rPr lang="en-GB" altLang="en-US" dirty="0" err="1"/>
              <a:t>normalno</a:t>
            </a:r>
            <a:r>
              <a:rPr lang="en-GB" altLang="en-US" dirty="0"/>
              <a:t> </a:t>
            </a:r>
            <a:r>
              <a:rPr lang="en-GB" altLang="en-US" dirty="0" err="1"/>
              <a:t>porazdeli</a:t>
            </a:r>
            <a:r>
              <a:rPr lang="en-GB" altLang="en-US" dirty="0"/>
              <a:t> </a:t>
            </a:r>
            <a:r>
              <a:rPr lang="en-GB" altLang="en-US" dirty="0" err="1"/>
              <a:t>ob</a:t>
            </a:r>
            <a:r>
              <a:rPr lang="en-GB" altLang="en-US" dirty="0"/>
              <a:t> </a:t>
            </a:r>
            <a:r>
              <a:rPr lang="en-GB" altLang="en-US" dirty="0" err="1"/>
              <a:t>dovolj</a:t>
            </a:r>
            <a:r>
              <a:rPr lang="en-GB" altLang="en-US" dirty="0"/>
              <a:t> </a:t>
            </a:r>
            <a:r>
              <a:rPr lang="en-GB" altLang="en-US" dirty="0" err="1"/>
              <a:t>velikem</a:t>
            </a:r>
            <a:r>
              <a:rPr lang="en-GB" altLang="en-US" dirty="0"/>
              <a:t> </a:t>
            </a:r>
            <a:r>
              <a:rPr lang="en-GB" altLang="en-US" dirty="0" err="1"/>
              <a:t>vzorcu</a:t>
            </a:r>
            <a:r>
              <a:rPr lang="en-GB" altLang="en-US" dirty="0"/>
              <a:t>) </a:t>
            </a:r>
            <a:r>
              <a:rPr lang="en-GB" altLang="en-US" dirty="0" err="1"/>
              <a:t>približno</a:t>
            </a:r>
            <a:r>
              <a:rPr lang="en-GB" altLang="en-US" dirty="0"/>
              <a:t> 16% </a:t>
            </a:r>
            <a:r>
              <a:rPr lang="en-GB" altLang="en-US" dirty="0" err="1"/>
              <a:t>populacije</a:t>
            </a:r>
            <a:r>
              <a:rPr lang="en-GB" altLang="en-US" dirty="0"/>
              <a:t> </a:t>
            </a:r>
            <a:r>
              <a:rPr lang="en-GB" altLang="en-US" dirty="0" err="1"/>
              <a:t>pade</a:t>
            </a:r>
            <a:r>
              <a:rPr lang="en-GB" altLang="en-US" dirty="0"/>
              <a:t> pod </a:t>
            </a:r>
            <a:r>
              <a:rPr lang="en-GB" altLang="en-US" dirty="0" err="1"/>
              <a:t>povprečje</a:t>
            </a:r>
            <a:r>
              <a:rPr lang="en-GB" altLang="en-US" dirty="0"/>
              <a:t>. Od </a:t>
            </a:r>
            <a:r>
              <a:rPr lang="en-GB" altLang="en-US" dirty="0" err="1"/>
              <a:t>teh</a:t>
            </a:r>
            <a:r>
              <a:rPr lang="en-GB" altLang="en-US" dirty="0"/>
              <a:t> </a:t>
            </a:r>
            <a:r>
              <a:rPr lang="en-GB" altLang="en-US" dirty="0" err="1"/>
              <a:t>jih</a:t>
            </a:r>
            <a:r>
              <a:rPr lang="en-GB" altLang="en-US" dirty="0"/>
              <a:t> je </a:t>
            </a:r>
            <a:r>
              <a:rPr lang="en-GB" altLang="en-US" dirty="0" err="1"/>
              <a:t>vsaj</a:t>
            </a:r>
            <a:r>
              <a:rPr lang="en-GB" altLang="en-US" dirty="0"/>
              <a:t> par </a:t>
            </a:r>
            <a:r>
              <a:rPr lang="en-GB" altLang="en-US" dirty="0" err="1"/>
              <a:t>procentov</a:t>
            </a:r>
            <a:r>
              <a:rPr lang="en-GB" altLang="en-US" dirty="0"/>
              <a:t> </a:t>
            </a:r>
            <a:r>
              <a:rPr lang="en-GB" altLang="en-US" dirty="0" err="1"/>
              <a:t>prenizkih</a:t>
            </a:r>
            <a:r>
              <a:rPr lang="en-GB" altLang="en-US" dirty="0"/>
              <a:t>, da bi </a:t>
            </a:r>
            <a:r>
              <a:rPr lang="en-GB" altLang="en-US" dirty="0" err="1"/>
              <a:t>razumeli</a:t>
            </a:r>
            <a:r>
              <a:rPr lang="en-GB" altLang="en-US" dirty="0"/>
              <a:t> </a:t>
            </a:r>
            <a:r>
              <a:rPr lang="en-GB" altLang="en-US" dirty="0" err="1"/>
              <a:t>kaj</a:t>
            </a:r>
            <a:r>
              <a:rPr lang="en-GB" altLang="en-US" dirty="0"/>
              <a:t> je </a:t>
            </a:r>
            <a:r>
              <a:rPr lang="en-GB" altLang="en-US" dirty="0" err="1"/>
              <a:t>računalnik</a:t>
            </a:r>
            <a:r>
              <a:rPr lang="en-GB" altLang="en-US" dirty="0"/>
              <a:t>. </a:t>
            </a:r>
            <a:r>
              <a:rPr lang="en-GB" altLang="en-US" dirty="0" err="1"/>
              <a:t>Posledično</a:t>
            </a:r>
            <a:r>
              <a:rPr lang="en-GB" altLang="en-US" dirty="0"/>
              <a:t>, </a:t>
            </a:r>
            <a:r>
              <a:rPr lang="en-GB" altLang="en-US" dirty="0" err="1"/>
              <a:t>ni</a:t>
            </a:r>
            <a:r>
              <a:rPr lang="en-GB" altLang="en-US" dirty="0"/>
              <a:t> </a:t>
            </a:r>
            <a:r>
              <a:rPr lang="en-GB" altLang="en-US" dirty="0" err="1"/>
              <a:t>najbolj</a:t>
            </a:r>
            <a:r>
              <a:rPr lang="en-GB" altLang="en-US" dirty="0"/>
              <a:t> </a:t>
            </a:r>
            <a:r>
              <a:rPr lang="en-GB" altLang="en-US" dirty="0" err="1"/>
              <a:t>verjetno</a:t>
            </a:r>
            <a:r>
              <a:rPr lang="en-GB" altLang="en-US" dirty="0"/>
              <a:t>, da je </a:t>
            </a:r>
            <a:r>
              <a:rPr lang="en-GB" altLang="en-US" dirty="0" err="1"/>
              <a:t>inteligenca</a:t>
            </a:r>
            <a:r>
              <a:rPr lang="en-GB" altLang="en-US" dirty="0"/>
              <a:t> </a:t>
            </a:r>
            <a:r>
              <a:rPr lang="en-GB" altLang="en-US" dirty="0" err="1"/>
              <a:t>odločilni</a:t>
            </a:r>
            <a:r>
              <a:rPr lang="en-GB" altLang="en-US" dirty="0"/>
              <a:t> </a:t>
            </a:r>
            <a:r>
              <a:rPr lang="en-GB" altLang="en-US" dirty="0" err="1"/>
              <a:t>faktor</a:t>
            </a:r>
            <a:r>
              <a:rPr lang="en-GB" altLang="en-US" dirty="0"/>
              <a:t>.</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r>
              <a:rPr lang="en-GB" dirty="0">
                <a:latin typeface="Garamond" panose="02020404030301010803" pitchFamily="18" charset="0"/>
                <a:cs typeface="Garamond"/>
                <a:sym typeface="Garamond" pitchFamily="18" charset="0"/>
              </a:rPr>
              <a:t>b) </a:t>
            </a:r>
            <a:r>
              <a:rPr lang="en-GB" dirty="0" err="1">
                <a:latin typeface="Garamond" panose="02020404030301010803" pitchFamily="18" charset="0"/>
                <a:cs typeface="Garamond"/>
                <a:sym typeface="Garamond" pitchFamily="18" charset="0"/>
              </a:rPr>
              <a:t>na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leto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sprejmejo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kakih</a:t>
            </a:r>
            <a:r>
              <a:rPr lang="en-GB" dirty="0">
                <a:latin typeface="Garamond" panose="02020404030301010803" pitchFamily="18" charset="0"/>
                <a:cs typeface="Garamond"/>
                <a:sym typeface="Garamond" pitchFamily="18" charset="0"/>
              </a:rPr>
              <a:t> 2000 </a:t>
            </a:r>
            <a:r>
              <a:rPr lang="en-GB" dirty="0" err="1">
                <a:latin typeface="Garamond" panose="02020404030301010803" pitchFamily="18" charset="0"/>
                <a:cs typeface="Garamond"/>
                <a:sym typeface="Garamond" pitchFamily="18" charset="0"/>
              </a:rPr>
              <a:t>študentov</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iz</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celega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sveta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Prijavi</a:t>
            </a:r>
            <a:r>
              <a:rPr lang="en-GB" dirty="0">
                <a:latin typeface="Garamond" panose="02020404030301010803" pitchFamily="18" charset="0"/>
                <a:cs typeface="Garamond"/>
                <a:sym typeface="Garamond" pitchFamily="18" charset="0"/>
              </a:rPr>
              <a:t> se </a:t>
            </a:r>
            <a:r>
              <a:rPr lang="en-GB" dirty="0" err="1">
                <a:latin typeface="Garamond" panose="02020404030301010803" pitchFamily="18" charset="0"/>
                <a:cs typeface="Garamond"/>
                <a:sym typeface="Garamond" pitchFamily="18" charset="0"/>
              </a:rPr>
              <a:t>jih</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okoli</a:t>
            </a:r>
            <a:r>
              <a:rPr lang="en-GB" dirty="0">
                <a:latin typeface="Garamond" panose="02020404030301010803" pitchFamily="18" charset="0"/>
                <a:cs typeface="Garamond"/>
                <a:sym typeface="Garamond" pitchFamily="18" charset="0"/>
              </a:rPr>
              <a:t> 60000. </a:t>
            </a:r>
            <a:r>
              <a:rPr lang="en-GB" dirty="0" err="1">
                <a:latin typeface="Garamond" panose="02020404030301010803" pitchFamily="18" charset="0"/>
                <a:cs typeface="Garamond"/>
                <a:sym typeface="Garamond" pitchFamily="18" charset="0"/>
              </a:rPr>
              <a:t>Sprejmejo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torej</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okoli</a:t>
            </a:r>
            <a:r>
              <a:rPr lang="en-GB" dirty="0">
                <a:latin typeface="Garamond" panose="02020404030301010803" pitchFamily="18" charset="0"/>
                <a:cs typeface="Garamond"/>
                <a:sym typeface="Garamond" pitchFamily="18" charset="0"/>
              </a:rPr>
              <a:t> 3%, pa </a:t>
            </a:r>
            <a:r>
              <a:rPr lang="en-GB" dirty="0" err="1">
                <a:latin typeface="Garamond" panose="02020404030301010803" pitchFamily="18" charset="0"/>
                <a:cs typeface="Garamond"/>
                <a:sym typeface="Garamond" pitchFamily="18" charset="0"/>
              </a:rPr>
              <a:t>že</a:t>
            </a:r>
            <a:r>
              <a:rPr lang="en-GB" dirty="0">
                <a:latin typeface="Garamond" panose="02020404030301010803" pitchFamily="18" charset="0"/>
                <a:cs typeface="Garamond"/>
                <a:sym typeface="Garamond" pitchFamily="18" charset="0"/>
              </a:rPr>
              <a:t> od 60k se </a:t>
            </a:r>
            <a:r>
              <a:rPr lang="en-GB" dirty="0" err="1">
                <a:latin typeface="Garamond" panose="02020404030301010803" pitchFamily="18" charset="0"/>
                <a:cs typeface="Garamond"/>
                <a:sym typeface="Garamond" pitchFamily="18" charset="0"/>
              </a:rPr>
              <a:t>jih</a:t>
            </a:r>
            <a:r>
              <a:rPr lang="en-GB" dirty="0">
                <a:latin typeface="Garamond" panose="02020404030301010803" pitchFamily="18" charset="0"/>
                <a:cs typeface="Garamond"/>
                <a:sym typeface="Garamond" pitchFamily="18" charset="0"/>
              </a:rPr>
              <a:t> je </a:t>
            </a:r>
            <a:r>
              <a:rPr lang="en-GB" dirty="0" err="1">
                <a:latin typeface="Garamond" panose="02020404030301010803" pitchFamily="18" charset="0"/>
                <a:cs typeface="Garamond"/>
                <a:sym typeface="Garamond" pitchFamily="18" charset="0"/>
              </a:rPr>
              <a:t>večina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samoizbrala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Sploh</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Britancev</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ki</a:t>
            </a:r>
            <a:r>
              <a:rPr lang="en-GB" dirty="0">
                <a:latin typeface="Garamond" panose="02020404030301010803" pitchFamily="18" charset="0"/>
                <a:cs typeface="Garamond"/>
                <a:sym typeface="Garamond" pitchFamily="18" charset="0"/>
              </a:rPr>
              <a:t> se </a:t>
            </a:r>
            <a:r>
              <a:rPr lang="en-GB" dirty="0" err="1">
                <a:latin typeface="Garamond" panose="02020404030301010803" pitchFamily="18" charset="0"/>
                <a:cs typeface="Garamond"/>
                <a:sym typeface="Garamond" pitchFamily="18" charset="0"/>
              </a:rPr>
              <a:t>prijavijo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preden</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vedo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kak</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uspeh</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bodo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imeli</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ampak</a:t>
            </a:r>
            <a:r>
              <a:rPr lang="en-GB" dirty="0">
                <a:latin typeface="Garamond" panose="02020404030301010803" pitchFamily="18" charset="0"/>
                <a:cs typeface="Garamond"/>
                <a:sym typeface="Garamond" pitchFamily="18" charset="0"/>
              </a:rPr>
              <a:t> v </a:t>
            </a:r>
            <a:r>
              <a:rPr lang="en-GB" dirty="0" err="1">
                <a:latin typeface="Garamond" panose="02020404030301010803" pitchFamily="18" charset="0"/>
                <a:cs typeface="Garamond"/>
                <a:sym typeface="Garamond" pitchFamily="18" charset="0"/>
              </a:rPr>
              <a:t>koncni</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fazi</a:t>
            </a:r>
            <a:r>
              <a:rPr lang="en-GB" dirty="0">
                <a:latin typeface="Garamond" panose="02020404030301010803" pitchFamily="18" charset="0"/>
                <a:cs typeface="Garamond"/>
                <a:sym typeface="Garamond" pitchFamily="18" charset="0"/>
              </a:rPr>
              <a:t> se </a:t>
            </a:r>
            <a:r>
              <a:rPr lang="en-GB" dirty="0" err="1">
                <a:latin typeface="Garamond" panose="02020404030301010803" pitchFamily="18" charset="0"/>
                <a:cs typeface="Garamond"/>
                <a:sym typeface="Garamond" pitchFamily="18" charset="0"/>
              </a:rPr>
              <a:t>lahko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prijavijo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na</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samo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dve</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Univerzi</a:t>
            </a:r>
            <a:r>
              <a:rPr lang="en-GB" dirty="0">
                <a:latin typeface="Garamond" panose="02020404030301010803" pitchFamily="18" charset="0"/>
                <a:cs typeface="Garamond"/>
                <a:sym typeface="Garamond" pitchFamily="18" charset="0"/>
              </a:rPr>
              <a:t>. </a:t>
            </a: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19</a:t>
            </a:fld>
            <a:endParaRPr lang="sl-SI"/>
          </a:p>
        </p:txBody>
      </p:sp>
    </p:spTree>
    <p:extLst>
      <p:ext uri="{BB962C8B-B14F-4D97-AF65-F5344CB8AC3E}">
        <p14:creationId xmlns:p14="http://schemas.microsoft.com/office/powerpoint/2010/main" val="418997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altLang="en-US" dirty="0"/>
              <a:t>(</a:t>
            </a:r>
            <a:r>
              <a:rPr lang="en-GB" altLang="en-US" dirty="0" err="1"/>
              <a:t>Teorija</a:t>
            </a:r>
            <a:r>
              <a:rPr lang="en-GB" altLang="en-US" dirty="0"/>
              <a:t> </a:t>
            </a:r>
            <a:r>
              <a:rPr lang="en-GB" altLang="en-US" dirty="0" err="1"/>
              <a:t>racionalne</a:t>
            </a:r>
            <a:r>
              <a:rPr lang="en-GB" altLang="en-US" dirty="0"/>
              <a:t> </a:t>
            </a:r>
            <a:r>
              <a:rPr lang="en-GB" altLang="en-US" dirty="0" err="1"/>
              <a:t>izbire</a:t>
            </a:r>
            <a:r>
              <a:rPr lang="en-GB" altLang="en-US" dirty="0"/>
              <a:t>, </a:t>
            </a:r>
            <a:r>
              <a:rPr lang="en-GB" altLang="en-US" dirty="0" err="1"/>
              <a:t>eden</a:t>
            </a:r>
            <a:r>
              <a:rPr lang="en-GB" altLang="en-US" dirty="0"/>
              <a:t> od </a:t>
            </a:r>
            <a:r>
              <a:rPr lang="en-GB" altLang="en-US" dirty="0" err="1"/>
              <a:t>temeljev</a:t>
            </a:r>
            <a:r>
              <a:rPr lang="en-GB" altLang="en-US" dirty="0"/>
              <a:t> </a:t>
            </a:r>
            <a:r>
              <a:rPr lang="en-GB" altLang="en-US" dirty="0" err="1"/>
              <a:t>moderne</a:t>
            </a:r>
            <a:r>
              <a:rPr lang="en-GB" altLang="en-US" dirty="0"/>
              <a:t> </a:t>
            </a:r>
            <a:r>
              <a:rPr lang="en-GB" altLang="en-US" dirty="0" err="1"/>
              <a:t>ekonomije</a:t>
            </a:r>
            <a:r>
              <a:rPr lang="en-GB" altLang="en-US" dirty="0"/>
              <a:t>, </a:t>
            </a:r>
            <a:r>
              <a:rPr lang="en-GB" altLang="en-US" dirty="0" err="1"/>
              <a:t>pravi</a:t>
            </a:r>
            <a:r>
              <a:rPr lang="en-GB" altLang="en-US" dirty="0"/>
              <a:t> da </a:t>
            </a:r>
            <a:r>
              <a:rPr lang="en-GB" altLang="en-US" b="1" dirty="0" err="1"/>
              <a:t>vsak</a:t>
            </a:r>
            <a:r>
              <a:rPr lang="en-GB" altLang="en-US" b="1" dirty="0"/>
              <a:t> </a:t>
            </a:r>
            <a:r>
              <a:rPr lang="en-GB" altLang="en-US" b="1" dirty="0" err="1"/>
              <a:t>racionalni</a:t>
            </a:r>
            <a:r>
              <a:rPr lang="en-GB" altLang="en-US" b="1" dirty="0"/>
              <a:t> </a:t>
            </a:r>
            <a:r>
              <a:rPr lang="en-GB" altLang="en-US" b="1" dirty="0" err="1"/>
              <a:t>posameznik</a:t>
            </a:r>
            <a:r>
              <a:rPr lang="en-GB" altLang="en-US" b="1" dirty="0"/>
              <a:t> v </a:t>
            </a:r>
            <a:r>
              <a:rPr lang="en-GB" altLang="en-US" b="1" dirty="0" err="1"/>
              <a:t>vsaki</a:t>
            </a:r>
            <a:r>
              <a:rPr lang="en-GB" altLang="en-US" b="1" dirty="0"/>
              <a:t> </a:t>
            </a:r>
            <a:r>
              <a:rPr lang="en-GB" altLang="en-US" b="1" dirty="0" err="1"/>
              <a:t>transakciji</a:t>
            </a:r>
            <a:r>
              <a:rPr lang="en-GB" altLang="en-US" b="1" dirty="0"/>
              <a:t> </a:t>
            </a:r>
            <a:r>
              <a:rPr lang="en-GB" altLang="en-US" b="1" dirty="0" err="1"/>
              <a:t>poskrbi</a:t>
            </a:r>
            <a:r>
              <a:rPr lang="en-GB" altLang="en-US" b="1" dirty="0"/>
              <a:t> da v </a:t>
            </a:r>
            <a:r>
              <a:rPr lang="en-GB" altLang="en-US" b="1" dirty="0" err="1"/>
              <a:t>največji</a:t>
            </a:r>
            <a:r>
              <a:rPr lang="en-GB" altLang="en-US" b="1" dirty="0"/>
              <a:t> </a:t>
            </a:r>
            <a:r>
              <a:rPr lang="en-GB" altLang="en-US" b="1" dirty="0" err="1"/>
              <a:t>možni</a:t>
            </a:r>
            <a:r>
              <a:rPr lang="en-GB" altLang="en-US" b="1" dirty="0"/>
              <a:t> meri </a:t>
            </a:r>
            <a:r>
              <a:rPr lang="en-GB" altLang="en-US" b="1" dirty="0" err="1"/>
              <a:t>poveča</a:t>
            </a:r>
            <a:r>
              <a:rPr lang="en-GB" altLang="en-US" b="1" dirty="0"/>
              <a:t> </a:t>
            </a:r>
            <a:r>
              <a:rPr lang="en-GB" altLang="en-US" b="1" dirty="0" err="1"/>
              <a:t>svojo</a:t>
            </a:r>
            <a:r>
              <a:rPr lang="en-GB" altLang="en-US" b="1" dirty="0"/>
              <a:t> </a:t>
            </a:r>
            <a:r>
              <a:rPr lang="en-GB" altLang="en-US" b="1" dirty="0" err="1"/>
              <a:t>blaginjo</a:t>
            </a:r>
            <a:r>
              <a:rPr lang="en-GB" altLang="en-US" dirty="0"/>
              <a:t>. </a:t>
            </a:r>
            <a:r>
              <a:rPr lang="en-GB" altLang="en-US" dirty="0" err="1"/>
              <a:t>Preprosto</a:t>
            </a:r>
            <a:r>
              <a:rPr lang="en-GB" altLang="en-US" dirty="0"/>
              <a:t> </a:t>
            </a:r>
            <a:r>
              <a:rPr lang="en-GB" altLang="en-US" dirty="0" err="1"/>
              <a:t>povedano</a:t>
            </a:r>
            <a:r>
              <a:rPr lang="en-GB" altLang="en-US" dirty="0"/>
              <a:t> </a:t>
            </a:r>
            <a:r>
              <a:rPr lang="en-GB" altLang="en-US" dirty="0" err="1"/>
              <a:t>samo</a:t>
            </a:r>
            <a:r>
              <a:rPr lang="en-GB" altLang="en-US" dirty="0"/>
              <a:t> </a:t>
            </a:r>
            <a:r>
              <a:rPr lang="en-GB" altLang="en-US" dirty="0" err="1"/>
              <a:t>norci</a:t>
            </a:r>
            <a:r>
              <a:rPr lang="en-GB" altLang="en-US" dirty="0"/>
              <a:t> ne </a:t>
            </a:r>
            <a:r>
              <a:rPr lang="en-GB" altLang="en-US" dirty="0" err="1"/>
              <a:t>poskrbijo</a:t>
            </a:r>
            <a:r>
              <a:rPr lang="en-GB" altLang="en-US" dirty="0"/>
              <a:t> </a:t>
            </a:r>
            <a:r>
              <a:rPr lang="en-GB" altLang="en-US" dirty="0" err="1"/>
              <a:t>zase</a:t>
            </a:r>
            <a:r>
              <a:rPr lang="en-GB" altLang="en-US" dirty="0"/>
              <a:t> </a:t>
            </a:r>
            <a:r>
              <a:rPr lang="en-GB" altLang="en-US" dirty="0" err="1"/>
              <a:t>najprej</a:t>
            </a:r>
            <a:r>
              <a:rPr lang="en-GB" altLang="en-US" dirty="0"/>
              <a:t>. TRI je </a:t>
            </a:r>
            <a:r>
              <a:rPr lang="en-GB" altLang="en-US" dirty="0" err="1"/>
              <a:t>bila</a:t>
            </a:r>
            <a:r>
              <a:rPr lang="en-GB" altLang="en-US" dirty="0"/>
              <a:t> </a:t>
            </a:r>
            <a:r>
              <a:rPr lang="en-GB" altLang="en-US" dirty="0" err="1"/>
              <a:t>skozi</a:t>
            </a:r>
            <a:r>
              <a:rPr lang="en-GB" altLang="en-US" dirty="0"/>
              <a:t> </a:t>
            </a:r>
            <a:r>
              <a:rPr lang="en-GB" altLang="en-US" dirty="0" err="1"/>
              <a:t>desetletja</a:t>
            </a:r>
            <a:r>
              <a:rPr lang="en-GB" altLang="en-US" dirty="0"/>
              <a:t> </a:t>
            </a:r>
            <a:r>
              <a:rPr lang="en-GB" altLang="en-US" dirty="0" err="1"/>
              <a:t>dodobra</a:t>
            </a:r>
            <a:r>
              <a:rPr lang="en-GB" altLang="en-US" dirty="0"/>
              <a:t> </a:t>
            </a:r>
            <a:r>
              <a:rPr lang="en-GB" altLang="en-US" dirty="0" err="1"/>
              <a:t>skritizirana</a:t>
            </a:r>
            <a:r>
              <a:rPr lang="en-GB" altLang="en-US" dirty="0"/>
              <a:t>, </a:t>
            </a:r>
            <a:r>
              <a:rPr lang="en-GB" altLang="en-US" dirty="0" err="1"/>
              <a:t>najbolj</a:t>
            </a:r>
            <a:r>
              <a:rPr lang="en-GB" altLang="en-US" dirty="0"/>
              <a:t> </a:t>
            </a:r>
            <a:r>
              <a:rPr lang="en-GB" altLang="en-US" dirty="0" err="1"/>
              <a:t>prepričljiva</a:t>
            </a:r>
            <a:r>
              <a:rPr lang="en-GB" altLang="en-US" dirty="0"/>
              <a:t> </a:t>
            </a:r>
            <a:r>
              <a:rPr lang="en-GB" altLang="en-US" dirty="0" err="1"/>
              <a:t>sta</a:t>
            </a:r>
            <a:r>
              <a:rPr lang="en-GB" altLang="en-US" dirty="0"/>
              <a:t> </a:t>
            </a:r>
            <a:r>
              <a:rPr lang="en-GB" altLang="en-US" dirty="0" err="1"/>
              <a:t>bila</a:t>
            </a:r>
            <a:r>
              <a:rPr lang="en-GB" altLang="en-US" dirty="0"/>
              <a:t> Kahneman in Tversky (1979), </a:t>
            </a:r>
            <a:r>
              <a:rPr lang="en-GB" altLang="en-US" dirty="0" err="1"/>
              <a:t>ki</a:t>
            </a:r>
            <a:r>
              <a:rPr lang="en-GB" altLang="en-US" dirty="0"/>
              <a:t> </a:t>
            </a:r>
            <a:r>
              <a:rPr lang="en-GB" altLang="en-US" dirty="0" err="1"/>
              <a:t>sta</a:t>
            </a:r>
            <a:r>
              <a:rPr lang="en-GB" altLang="en-US" dirty="0"/>
              <a:t> </a:t>
            </a:r>
            <a:r>
              <a:rPr lang="en-GB" altLang="en-US" dirty="0" err="1"/>
              <a:t>kasneje</a:t>
            </a:r>
            <a:r>
              <a:rPr lang="en-GB" altLang="en-US" dirty="0"/>
              <a:t> </a:t>
            </a:r>
            <a:r>
              <a:rPr lang="en-GB" altLang="en-US" dirty="0" err="1"/>
              <a:t>tudi</a:t>
            </a:r>
            <a:r>
              <a:rPr lang="en-GB" altLang="en-US" dirty="0"/>
              <a:t> </a:t>
            </a:r>
            <a:r>
              <a:rPr lang="en-GB" altLang="en-US" dirty="0" err="1"/>
              <a:t>dobila</a:t>
            </a:r>
            <a:r>
              <a:rPr lang="en-GB" altLang="en-US" dirty="0"/>
              <a:t> </a:t>
            </a:r>
            <a:r>
              <a:rPr lang="en-GB" altLang="en-US" dirty="0" err="1"/>
              <a:t>Nobelovo</a:t>
            </a:r>
            <a:r>
              <a:rPr lang="en-GB" altLang="en-US" dirty="0"/>
              <a:t> </a:t>
            </a:r>
            <a:r>
              <a:rPr lang="en-GB" altLang="en-US" dirty="0" err="1"/>
              <a:t>nagrado</a:t>
            </a:r>
            <a:r>
              <a:rPr lang="en-GB" altLang="en-US" dirty="0"/>
              <a:t> </a:t>
            </a:r>
            <a:r>
              <a:rPr lang="en-GB" altLang="en-US" dirty="0" err="1"/>
              <a:t>zanj</a:t>
            </a:r>
            <a:r>
              <a:rPr lang="en-GB" altLang="en-US" dirty="0"/>
              <a:t> in </a:t>
            </a:r>
            <a:r>
              <a:rPr lang="en-GB" altLang="en-US" dirty="0" err="1"/>
              <a:t>druga</a:t>
            </a:r>
            <a:r>
              <a:rPr lang="en-GB" altLang="en-US" dirty="0"/>
              <a:t> </a:t>
            </a:r>
            <a:r>
              <a:rPr lang="en-GB" altLang="en-US" dirty="0" err="1"/>
              <a:t>odkritja</a:t>
            </a:r>
            <a:r>
              <a:rPr lang="en-GB" altLang="en-US" dirty="0"/>
              <a:t> - Tversky je </a:t>
            </a:r>
            <a:r>
              <a:rPr lang="en-GB" altLang="en-US" dirty="0" err="1"/>
              <a:t>nagrado</a:t>
            </a:r>
            <a:r>
              <a:rPr lang="en-GB" altLang="en-US" dirty="0"/>
              <a:t> </a:t>
            </a:r>
            <a:r>
              <a:rPr lang="en-GB" altLang="en-US" dirty="0" err="1"/>
              <a:t>dobil</a:t>
            </a:r>
            <a:r>
              <a:rPr lang="en-GB" altLang="en-US" dirty="0"/>
              <a:t> </a:t>
            </a:r>
            <a:r>
              <a:rPr lang="en-GB" altLang="en-US" dirty="0" err="1"/>
              <a:t>posthumno</a:t>
            </a:r>
            <a:r>
              <a:rPr lang="en-GB" altLang="en-US" dirty="0"/>
              <a:t>. </a:t>
            </a:r>
            <a:r>
              <a:rPr lang="en-GB" altLang="en-US" dirty="0" err="1"/>
              <a:t>Kljub</a:t>
            </a:r>
            <a:r>
              <a:rPr lang="en-GB" altLang="en-US" dirty="0"/>
              <a:t> </a:t>
            </a:r>
            <a:r>
              <a:rPr lang="en-GB" altLang="en-US" dirty="0" err="1"/>
              <a:t>kritikam</a:t>
            </a:r>
            <a:r>
              <a:rPr lang="en-GB" altLang="en-US" dirty="0"/>
              <a:t> je TRI </a:t>
            </a:r>
            <a:r>
              <a:rPr lang="en-GB" altLang="en-US" dirty="0" err="1"/>
              <a:t>še</a:t>
            </a:r>
            <a:r>
              <a:rPr lang="en-GB" altLang="en-US" dirty="0"/>
              <a:t> </a:t>
            </a:r>
            <a:r>
              <a:rPr lang="en-GB" altLang="en-US" dirty="0" err="1"/>
              <a:t>vedno</a:t>
            </a:r>
            <a:r>
              <a:rPr lang="en-GB" altLang="en-US" dirty="0"/>
              <a:t> </a:t>
            </a:r>
            <a:r>
              <a:rPr lang="en-GB" altLang="en-US" dirty="0" err="1"/>
              <a:t>temelj</a:t>
            </a:r>
            <a:r>
              <a:rPr lang="en-GB" altLang="en-US" dirty="0"/>
              <a:t> </a:t>
            </a:r>
            <a:r>
              <a:rPr lang="en-GB" altLang="en-US" dirty="0" err="1"/>
              <a:t>moderne</a:t>
            </a:r>
            <a:r>
              <a:rPr lang="en-GB" altLang="en-US" dirty="0"/>
              <a:t> </a:t>
            </a:r>
            <a:r>
              <a:rPr lang="en-GB" altLang="en-US" dirty="0" err="1"/>
              <a:t>ekonomije</a:t>
            </a:r>
            <a:r>
              <a:rPr lang="en-GB" altLang="en-US" dirty="0"/>
              <a:t>, </a:t>
            </a:r>
            <a:r>
              <a:rPr lang="en-GB" altLang="en-US" dirty="0" err="1"/>
              <a:t>ker</a:t>
            </a:r>
            <a:r>
              <a:rPr lang="en-GB" altLang="en-US" dirty="0"/>
              <a:t> je </a:t>
            </a:r>
            <a:r>
              <a:rPr lang="en-GB" altLang="en-US" dirty="0" err="1"/>
              <a:t>alternativa</a:t>
            </a:r>
            <a:r>
              <a:rPr lang="en-GB" altLang="en-US" dirty="0"/>
              <a:t>, da so </a:t>
            </a:r>
            <a:r>
              <a:rPr lang="en-GB" altLang="en-US" dirty="0" err="1"/>
              <a:t>ljudje</a:t>
            </a:r>
            <a:r>
              <a:rPr lang="en-GB" altLang="en-US" dirty="0"/>
              <a:t> </a:t>
            </a:r>
            <a:r>
              <a:rPr lang="en-GB" altLang="en-US" dirty="0" err="1"/>
              <a:t>pač</a:t>
            </a:r>
            <a:r>
              <a:rPr lang="en-GB" altLang="en-US" dirty="0"/>
              <a:t> nori in </a:t>
            </a:r>
            <a:r>
              <a:rPr lang="en-GB" altLang="en-US" dirty="0" err="1"/>
              <a:t>nepredvidljivi</a:t>
            </a:r>
            <a:r>
              <a:rPr lang="en-GB" altLang="en-US" dirty="0"/>
              <a:t> </a:t>
            </a:r>
            <a:r>
              <a:rPr lang="en-GB" altLang="en-US" dirty="0" err="1"/>
              <a:t>nevzdržna</a:t>
            </a:r>
            <a:r>
              <a:rPr lang="en-GB" altLang="en-US" dirty="0"/>
              <a:t>).</a:t>
            </a:r>
          </a:p>
          <a:p>
            <a:pPr>
              <a:spcAft>
                <a:spcPts val="600"/>
              </a:spcAft>
            </a:pPr>
            <a:endParaRPr lang="en-GB" altLang="en-US" dirty="0"/>
          </a:p>
          <a:p>
            <a:pPr>
              <a:spcAft>
                <a:spcPts val="600"/>
              </a:spcAft>
            </a:pPr>
            <a:r>
              <a:rPr lang="en-GB" altLang="en-US" dirty="0"/>
              <a:t>Kahneman, D., &amp; Tversky, A. (1979). Prospect Theory: An Analysis of Decision under Risk. </a:t>
            </a:r>
            <a:r>
              <a:rPr lang="en-GB" altLang="en-US" dirty="0" err="1"/>
              <a:t>Econometrica</a:t>
            </a:r>
            <a:r>
              <a:rPr lang="en-GB" altLang="en-US" dirty="0"/>
              <a:t>, 47(2), 263-291. </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20</a:t>
            </a:fld>
            <a:endParaRPr lang="sl-SI"/>
          </a:p>
        </p:txBody>
      </p:sp>
    </p:spTree>
    <p:extLst>
      <p:ext uri="{BB962C8B-B14F-4D97-AF65-F5344CB8AC3E}">
        <p14:creationId xmlns:p14="http://schemas.microsoft.com/office/powerpoint/2010/main" val="22638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br>
              <a:rPr lang="en-GB" dirty="0"/>
            </a:br>
            <a:r>
              <a:rPr lang="en-GB" sz="1200" b="0" i="0" kern="1200" dirty="0">
                <a:solidFill>
                  <a:schemeClr val="tx1"/>
                </a:solidFill>
                <a:effectLst/>
                <a:latin typeface="+mn-lt"/>
                <a:ea typeface="+mn-ea"/>
                <a:cs typeface="+mn-cs"/>
              </a:rPr>
              <a:t>https://survey.deception.org.uk/index.php/555253?lang=en</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sz="1200" b="0" i="0" kern="1200" dirty="0">
              <a:solidFill>
                <a:schemeClr val="tx1"/>
              </a:solidFill>
              <a:effectLst/>
              <a:latin typeface="+mn-lt"/>
              <a:ea typeface="+mn-ea"/>
              <a:cs typeface="+mn-cs"/>
            </a:endParaRPr>
          </a:p>
          <a:p>
            <a:pPr>
              <a:spcAft>
                <a:spcPts val="600"/>
              </a:spcAft>
            </a:pPr>
            <a:r>
              <a:rPr lang="en-GB" altLang="en-US" dirty="0" err="1"/>
              <a:t>Lestvica</a:t>
            </a:r>
            <a:r>
              <a:rPr lang="en-GB" altLang="en-US" dirty="0"/>
              <a:t> </a:t>
            </a:r>
            <a:r>
              <a:rPr lang="en-GB" altLang="en-US" dirty="0" err="1"/>
              <a:t>dovzetnosti</a:t>
            </a:r>
            <a:r>
              <a:rPr lang="en-GB" altLang="en-US" dirty="0"/>
              <a:t> za </a:t>
            </a:r>
            <a:r>
              <a:rPr lang="en-GB" altLang="en-US" dirty="0" err="1"/>
              <a:t>prevare</a:t>
            </a:r>
            <a:endParaRPr lang="en-GB" altLang="en-US" dirty="0"/>
          </a:p>
          <a:p>
            <a:pPr>
              <a:spcAft>
                <a:spcPts val="600"/>
              </a:spcAft>
            </a:pPr>
            <a:r>
              <a:rPr lang="en-GB" altLang="en-US" dirty="0" err="1"/>
              <a:t>StP</a:t>
            </a:r>
            <a:r>
              <a:rPr lang="en-GB" altLang="en-US" dirty="0"/>
              <a:t> meri: </a:t>
            </a:r>
            <a:r>
              <a:rPr lang="en-GB" altLang="en-US" dirty="0" err="1"/>
              <a:t>vpliv</a:t>
            </a:r>
            <a:r>
              <a:rPr lang="en-GB" altLang="en-US" dirty="0"/>
              <a:t> </a:t>
            </a:r>
            <a:r>
              <a:rPr lang="en-GB" altLang="en-US" dirty="0" err="1"/>
              <a:t>avtoritete</a:t>
            </a:r>
            <a:r>
              <a:rPr lang="en-GB" altLang="en-US" dirty="0"/>
              <a:t>, </a:t>
            </a:r>
            <a:r>
              <a:rPr lang="en-GB" altLang="en-US" dirty="0" err="1"/>
              <a:t>Socialni</a:t>
            </a:r>
            <a:r>
              <a:rPr lang="en-GB" altLang="en-US" dirty="0"/>
              <a:t> </a:t>
            </a:r>
            <a:r>
              <a:rPr lang="en-GB" altLang="en-US" dirty="0" err="1"/>
              <a:t>Vpliv</a:t>
            </a:r>
            <a:r>
              <a:rPr lang="en-GB" altLang="en-US" dirty="0"/>
              <a:t>, </a:t>
            </a:r>
            <a:r>
              <a:rPr lang="en-GB" altLang="en-US" dirty="0" err="1"/>
              <a:t>Samoobvladovanje</a:t>
            </a:r>
            <a:r>
              <a:rPr lang="en-GB" altLang="en-US" dirty="0"/>
              <a:t> in </a:t>
            </a:r>
            <a:r>
              <a:rPr lang="en-GB" altLang="en-US" dirty="0" err="1"/>
              <a:t>željo</a:t>
            </a:r>
            <a:r>
              <a:rPr lang="en-GB" altLang="en-US" dirty="0"/>
              <a:t> po </a:t>
            </a:r>
            <a:r>
              <a:rPr lang="en-GB" altLang="en-US" dirty="0" err="1"/>
              <a:t>konsistentnosti</a:t>
            </a:r>
            <a:r>
              <a:rPr lang="en-GB" altLang="en-US" dirty="0"/>
              <a:t>). </a:t>
            </a:r>
            <a:r>
              <a:rPr lang="en-GB" altLang="en-US" dirty="0" err="1"/>
              <a:t>Komaj</a:t>
            </a:r>
            <a:r>
              <a:rPr lang="en-GB" altLang="en-US" dirty="0"/>
              <a:t> </a:t>
            </a:r>
            <a:r>
              <a:rPr lang="en-GB" altLang="en-US" dirty="0" err="1"/>
              <a:t>ustrezna</a:t>
            </a:r>
            <a:r>
              <a:rPr lang="en-GB" altLang="en-US" dirty="0"/>
              <a:t> </a:t>
            </a:r>
            <a:r>
              <a:rPr lang="en-GB" altLang="en-US" dirty="0" err="1"/>
              <a:t>zanesljivost</a:t>
            </a:r>
            <a:r>
              <a:rPr lang="en-GB" altLang="en-US" dirty="0"/>
              <a:t>, </a:t>
            </a:r>
            <a:r>
              <a:rPr lang="en-GB" altLang="en-US" dirty="0" err="1"/>
              <a:t>relativno</a:t>
            </a:r>
            <a:r>
              <a:rPr lang="en-GB" altLang="en-US" dirty="0"/>
              <a:t> </a:t>
            </a:r>
            <a:r>
              <a:rPr lang="en-GB" altLang="en-US" dirty="0" err="1"/>
              <a:t>majhen</a:t>
            </a:r>
            <a:r>
              <a:rPr lang="en-GB" altLang="en-US" dirty="0"/>
              <a:t> </a:t>
            </a:r>
            <a:r>
              <a:rPr lang="en-GB" altLang="en-US" dirty="0" err="1"/>
              <a:t>vzorec</a:t>
            </a:r>
            <a:r>
              <a:rPr lang="en-GB" altLang="en-US" dirty="0"/>
              <a:t> (~500), meri </a:t>
            </a:r>
            <a:r>
              <a:rPr lang="en-GB" altLang="en-US" dirty="0" err="1"/>
              <a:t>samo</a:t>
            </a:r>
            <a:r>
              <a:rPr lang="en-GB" altLang="en-US" dirty="0"/>
              <a:t> </a:t>
            </a:r>
            <a:r>
              <a:rPr lang="en-GB" altLang="en-US" dirty="0" err="1"/>
              <a:t>štiri</a:t>
            </a:r>
            <a:r>
              <a:rPr lang="en-GB" altLang="en-US" dirty="0"/>
              <a:t> </a:t>
            </a:r>
            <a:r>
              <a:rPr lang="en-GB" altLang="en-US" dirty="0" err="1"/>
              <a:t>faktorje</a:t>
            </a:r>
            <a:r>
              <a:rPr lang="en-GB" altLang="en-US" dirty="0"/>
              <a:t>. </a:t>
            </a:r>
          </a:p>
          <a:p>
            <a:pPr>
              <a:spcAft>
                <a:spcPts val="600"/>
              </a:spcAft>
            </a:pPr>
            <a:endParaRPr lang="sl-SI" altLang="en-US" dirty="0"/>
          </a:p>
          <a:p>
            <a:pPr>
              <a:spcAft>
                <a:spcPts val="600"/>
              </a:spcAft>
            </a:pPr>
            <a:r>
              <a:rPr lang="en-GB" altLang="en-US" dirty="0" err="1"/>
              <a:t>StP</a:t>
            </a:r>
            <a:r>
              <a:rPr lang="en-GB" altLang="en-US" dirty="0"/>
              <a:t>-II (</a:t>
            </a:r>
            <a:r>
              <a:rPr lang="en-GB" altLang="en-US" dirty="0" err="1"/>
              <a:t>predobjava</a:t>
            </a:r>
            <a:r>
              <a:rPr lang="en-GB" altLang="en-US" dirty="0"/>
              <a:t> </a:t>
            </a:r>
            <a:r>
              <a:rPr lang="en-GB" altLang="en-US" dirty="0" err="1"/>
              <a:t>na</a:t>
            </a:r>
            <a:r>
              <a:rPr lang="en-GB" altLang="en-US" dirty="0"/>
              <a:t> SSRN, </a:t>
            </a:r>
            <a:r>
              <a:rPr lang="en-GB" altLang="en-US" dirty="0" err="1"/>
              <a:t>končna</a:t>
            </a:r>
            <a:r>
              <a:rPr lang="en-GB" altLang="en-US" dirty="0"/>
              <a:t> </a:t>
            </a:r>
            <a:r>
              <a:rPr lang="en-GB" altLang="en-US" dirty="0" err="1"/>
              <a:t>verzija</a:t>
            </a:r>
            <a:r>
              <a:rPr lang="en-GB" altLang="en-US" dirty="0"/>
              <a:t> </a:t>
            </a:r>
            <a:r>
              <a:rPr lang="en-GB" altLang="en-US" dirty="0" err="1"/>
              <a:t>objavljena</a:t>
            </a:r>
            <a:r>
              <a:rPr lang="en-GB" altLang="en-US" dirty="0"/>
              <a:t> v </a:t>
            </a:r>
            <a:r>
              <a:rPr lang="en-GB" altLang="en-US" dirty="0" err="1"/>
              <a:t>PlosONE</a:t>
            </a:r>
            <a:r>
              <a:rPr lang="en-GB" altLang="en-US" dirty="0"/>
              <a:t>. </a:t>
            </a:r>
            <a:endParaRPr lang="sl-SI" altLang="en-US" dirty="0"/>
          </a:p>
          <a:p>
            <a:pPr>
              <a:spcAft>
                <a:spcPts val="600"/>
              </a:spcAft>
            </a:pPr>
            <a:endParaRPr lang="en-GB" altLang="en-US" dirty="0"/>
          </a:p>
          <a:p>
            <a:pPr>
              <a:spcAft>
                <a:spcPts val="600"/>
              </a:spcAft>
            </a:pPr>
            <a:r>
              <a:rPr lang="en-GB" altLang="en-US" dirty="0" err="1"/>
              <a:t>Potrditvena</a:t>
            </a:r>
            <a:r>
              <a:rPr lang="en-GB" altLang="en-US" dirty="0"/>
              <a:t> </a:t>
            </a:r>
            <a:r>
              <a:rPr lang="en-GB" altLang="en-US" dirty="0" err="1"/>
              <a:t>faktorska</a:t>
            </a:r>
            <a:r>
              <a:rPr lang="en-GB" altLang="en-US" dirty="0"/>
              <a:t> </a:t>
            </a:r>
            <a:r>
              <a:rPr lang="en-GB" altLang="en-US" dirty="0" err="1"/>
              <a:t>analiza</a:t>
            </a:r>
            <a:r>
              <a:rPr lang="en-GB" altLang="en-US" dirty="0"/>
              <a:t> </a:t>
            </a:r>
            <a:r>
              <a:rPr lang="en-GB" altLang="en-US" dirty="0" err="1"/>
              <a:t>potrdi</a:t>
            </a:r>
            <a:r>
              <a:rPr lang="en-GB" altLang="en-US" dirty="0"/>
              <a:t> ( :) ) </a:t>
            </a:r>
            <a:r>
              <a:rPr lang="en-GB" altLang="en-US" dirty="0" err="1"/>
              <a:t>našo</a:t>
            </a:r>
            <a:r>
              <a:rPr lang="en-GB" altLang="en-US" dirty="0"/>
              <a:t> </a:t>
            </a:r>
            <a:r>
              <a:rPr lang="en-GB" altLang="en-US" dirty="0" err="1"/>
              <a:t>faktorsko</a:t>
            </a:r>
            <a:r>
              <a:rPr lang="en-GB" altLang="en-US" dirty="0"/>
              <a:t> </a:t>
            </a:r>
            <a:r>
              <a:rPr lang="en-GB" altLang="en-US" dirty="0" err="1"/>
              <a:t>strukturo</a:t>
            </a:r>
            <a:r>
              <a:rPr lang="en-GB" altLang="en-US" dirty="0"/>
              <a:t> v </a:t>
            </a:r>
            <a:r>
              <a:rPr lang="en-GB" altLang="en-US" dirty="0" err="1"/>
              <a:t>večini</a:t>
            </a:r>
            <a:r>
              <a:rPr lang="en-GB" altLang="en-US" dirty="0"/>
              <a:t> </a:t>
            </a:r>
            <a:r>
              <a:rPr lang="en-GB" altLang="en-US" dirty="0" err="1"/>
              <a:t>pomembnih</a:t>
            </a:r>
            <a:r>
              <a:rPr lang="en-GB" altLang="en-US" dirty="0"/>
              <a:t> </a:t>
            </a:r>
            <a:r>
              <a:rPr lang="en-GB" altLang="en-US" dirty="0" err="1"/>
              <a:t>indikatorjev</a:t>
            </a:r>
            <a:r>
              <a:rPr lang="en-GB" altLang="en-US" dirty="0"/>
              <a:t> (SRMS, RMSEA, CFI). </a:t>
            </a:r>
          </a:p>
          <a:p>
            <a:pPr>
              <a:spcAft>
                <a:spcPts val="600"/>
              </a:spcAft>
            </a:pPr>
            <a:endParaRPr lang="en-GB" altLang="en-US" dirty="0"/>
          </a:p>
          <a:p>
            <a:pPr>
              <a:spcAft>
                <a:spcPts val="600"/>
              </a:spcAft>
            </a:pPr>
            <a:r>
              <a:rPr lang="en-GB" altLang="en-US" dirty="0"/>
              <a:t>Po </a:t>
            </a:r>
            <a:r>
              <a:rPr lang="en-GB" altLang="en-US" dirty="0" err="1"/>
              <a:t>slovensko</a:t>
            </a:r>
            <a:r>
              <a:rPr lang="en-GB" altLang="en-US" dirty="0"/>
              <a:t>: </a:t>
            </a:r>
            <a:r>
              <a:rPr lang="en-GB" altLang="en-US" dirty="0" err="1"/>
              <a:t>psihometrični</a:t>
            </a:r>
            <a:r>
              <a:rPr lang="en-GB" altLang="en-US" dirty="0"/>
              <a:t> </a:t>
            </a:r>
            <a:r>
              <a:rPr lang="en-GB" altLang="en-US" dirty="0" err="1"/>
              <a:t>inštrument</a:t>
            </a:r>
            <a:r>
              <a:rPr lang="en-GB" altLang="en-US" dirty="0"/>
              <a:t>, </a:t>
            </a:r>
            <a:r>
              <a:rPr lang="en-GB" altLang="en-US" dirty="0" err="1"/>
              <a:t>ki</a:t>
            </a:r>
            <a:r>
              <a:rPr lang="en-GB" altLang="en-US" dirty="0"/>
              <a:t> </a:t>
            </a:r>
            <a:r>
              <a:rPr lang="en-GB" altLang="en-US" dirty="0" err="1"/>
              <a:t>smo</a:t>
            </a:r>
            <a:r>
              <a:rPr lang="en-GB" altLang="en-US" dirty="0"/>
              <a:t> </a:t>
            </a:r>
            <a:r>
              <a:rPr lang="en-GB" altLang="en-US" dirty="0" err="1"/>
              <a:t>ga</a:t>
            </a:r>
            <a:r>
              <a:rPr lang="en-GB" altLang="en-US" dirty="0"/>
              <a:t> </a:t>
            </a:r>
            <a:r>
              <a:rPr lang="en-GB" altLang="en-US" dirty="0" err="1"/>
              <a:t>razvili</a:t>
            </a:r>
            <a:r>
              <a:rPr lang="en-GB" altLang="en-US" dirty="0"/>
              <a:t>, </a:t>
            </a:r>
            <a:r>
              <a:rPr lang="en-GB" altLang="en-US" dirty="0" err="1"/>
              <a:t>zanesljivo</a:t>
            </a:r>
            <a:r>
              <a:rPr lang="en-GB" altLang="en-US" dirty="0"/>
              <a:t> meri </a:t>
            </a:r>
            <a:r>
              <a:rPr lang="en-GB" altLang="en-US" dirty="0" err="1"/>
              <a:t>tisto</a:t>
            </a:r>
            <a:r>
              <a:rPr lang="en-GB" altLang="en-US" dirty="0"/>
              <a:t> </a:t>
            </a:r>
            <a:r>
              <a:rPr lang="en-GB" altLang="en-US" dirty="0" err="1"/>
              <a:t>kar</a:t>
            </a:r>
            <a:r>
              <a:rPr lang="en-GB" altLang="en-US" dirty="0"/>
              <a:t> </a:t>
            </a:r>
            <a:r>
              <a:rPr lang="en-GB" altLang="en-US" dirty="0" err="1"/>
              <a:t>pravimo</a:t>
            </a:r>
            <a:r>
              <a:rPr lang="en-GB" altLang="en-US" dirty="0"/>
              <a:t>, da meri....</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21</a:t>
            </a:fld>
            <a:endParaRPr lang="sl-SI"/>
          </a:p>
        </p:txBody>
      </p:sp>
    </p:spTree>
    <p:extLst>
      <p:ext uri="{BB962C8B-B14F-4D97-AF65-F5344CB8AC3E}">
        <p14:creationId xmlns:p14="http://schemas.microsoft.com/office/powerpoint/2010/main" val="2746174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altLang="en-US" dirty="0" err="1"/>
              <a:t>Največ</a:t>
            </a:r>
            <a:r>
              <a:rPr lang="en-GB" altLang="en-US" dirty="0"/>
              <a:t> </a:t>
            </a:r>
            <a:r>
              <a:rPr lang="en-GB" altLang="en-US" dirty="0" err="1"/>
              <a:t>mehanizmov</a:t>
            </a:r>
            <a:r>
              <a:rPr lang="en-GB" altLang="en-US" dirty="0"/>
              <a:t> je </a:t>
            </a:r>
            <a:r>
              <a:rPr lang="en-GB" altLang="en-US" dirty="0" err="1"/>
              <a:t>učinkovitih</a:t>
            </a:r>
            <a:r>
              <a:rPr lang="en-GB" altLang="en-US" dirty="0"/>
              <a:t> </a:t>
            </a:r>
            <a:r>
              <a:rPr lang="en-GB" altLang="en-US" dirty="0" err="1"/>
              <a:t>pri</a:t>
            </a:r>
            <a:r>
              <a:rPr lang="en-GB" altLang="en-US" dirty="0"/>
              <a:t> </a:t>
            </a:r>
            <a:r>
              <a:rPr lang="en-GB" altLang="en-US" dirty="0" err="1"/>
              <a:t>ponarejenem</a:t>
            </a:r>
            <a:r>
              <a:rPr lang="en-GB" altLang="en-US" dirty="0"/>
              <a:t> </a:t>
            </a:r>
            <a:r>
              <a:rPr lang="en-GB" altLang="en-US" dirty="0" err="1"/>
              <a:t>blagu</a:t>
            </a:r>
            <a:r>
              <a:rPr lang="en-GB" altLang="en-US" dirty="0"/>
              <a:t>. Ko </a:t>
            </a:r>
            <a:r>
              <a:rPr lang="en-GB" altLang="en-US" dirty="0" err="1"/>
              <a:t>smo</a:t>
            </a:r>
            <a:r>
              <a:rPr lang="en-GB" altLang="en-US" dirty="0"/>
              <a:t> </a:t>
            </a:r>
            <a:r>
              <a:rPr lang="en-GB" altLang="en-US" dirty="0" err="1"/>
              <a:t>naknadno</a:t>
            </a:r>
            <a:r>
              <a:rPr lang="en-GB" altLang="en-US" dirty="0"/>
              <a:t> </a:t>
            </a:r>
            <a:r>
              <a:rPr lang="en-GB" altLang="en-US" dirty="0" err="1"/>
              <a:t>anketirali</a:t>
            </a:r>
            <a:r>
              <a:rPr lang="en-GB" altLang="en-US" dirty="0"/>
              <a:t> </a:t>
            </a:r>
            <a:r>
              <a:rPr lang="en-GB" altLang="en-US" dirty="0" err="1"/>
              <a:t>žrtve</a:t>
            </a:r>
            <a:r>
              <a:rPr lang="en-GB" altLang="en-US" dirty="0"/>
              <a:t>, </a:t>
            </a:r>
            <a:r>
              <a:rPr lang="en-GB" altLang="en-US" dirty="0" err="1"/>
              <a:t>ki</a:t>
            </a:r>
            <a:r>
              <a:rPr lang="en-GB" altLang="en-US" dirty="0"/>
              <a:t> so </a:t>
            </a:r>
            <a:r>
              <a:rPr lang="en-GB" altLang="en-US" dirty="0" err="1"/>
              <a:t>poročale</a:t>
            </a:r>
            <a:r>
              <a:rPr lang="en-GB" altLang="en-US" dirty="0"/>
              <a:t>, da so </a:t>
            </a:r>
            <a:r>
              <a:rPr lang="en-GB" altLang="en-US" dirty="0" err="1"/>
              <a:t>izgubile</a:t>
            </a:r>
            <a:r>
              <a:rPr lang="en-GB" altLang="en-US" dirty="0"/>
              <a:t> </a:t>
            </a:r>
            <a:r>
              <a:rPr lang="en-GB" altLang="en-US" dirty="0" err="1"/>
              <a:t>blaginjo</a:t>
            </a:r>
            <a:r>
              <a:rPr lang="en-GB" altLang="en-US" dirty="0"/>
              <a:t> </a:t>
            </a:r>
            <a:r>
              <a:rPr lang="en-GB" altLang="en-US" dirty="0" err="1"/>
              <a:t>zaradi</a:t>
            </a:r>
            <a:r>
              <a:rPr lang="en-GB" altLang="en-US" dirty="0"/>
              <a:t> </a:t>
            </a:r>
            <a:r>
              <a:rPr lang="en-GB" altLang="en-US" dirty="0" err="1"/>
              <a:t>ponarejenega</a:t>
            </a:r>
            <a:r>
              <a:rPr lang="en-GB" altLang="en-US" dirty="0"/>
              <a:t> </a:t>
            </a:r>
            <a:r>
              <a:rPr lang="en-GB" altLang="en-US" dirty="0" err="1"/>
              <a:t>blaga</a:t>
            </a:r>
            <a:r>
              <a:rPr lang="en-GB" altLang="en-US" dirty="0"/>
              <a:t>, </a:t>
            </a:r>
            <a:r>
              <a:rPr lang="en-GB" altLang="en-US" dirty="0" err="1"/>
              <a:t>jih</a:t>
            </a:r>
            <a:r>
              <a:rPr lang="en-GB" altLang="en-US" dirty="0"/>
              <a:t> je </a:t>
            </a:r>
            <a:r>
              <a:rPr lang="en-GB" altLang="en-US" dirty="0" err="1"/>
              <a:t>skoraj</a:t>
            </a:r>
            <a:r>
              <a:rPr lang="en-GB" altLang="en-US" dirty="0"/>
              <a:t> 100%  od </a:t>
            </a:r>
            <a:r>
              <a:rPr lang="en-GB" altLang="en-US" dirty="0" err="1"/>
              <a:t>tistih</a:t>
            </a:r>
            <a:r>
              <a:rPr lang="en-GB" altLang="en-US" dirty="0"/>
              <a:t>, </a:t>
            </a:r>
            <a:r>
              <a:rPr lang="en-GB" altLang="en-US" dirty="0" err="1"/>
              <a:t>ki</a:t>
            </a:r>
            <a:r>
              <a:rPr lang="en-GB" altLang="en-US" dirty="0"/>
              <a:t> so se </a:t>
            </a:r>
            <a:r>
              <a:rPr lang="en-GB" altLang="en-US" dirty="0" err="1"/>
              <a:t>odzvali</a:t>
            </a:r>
            <a:r>
              <a:rPr lang="en-GB" altLang="en-US" dirty="0"/>
              <a:t> </a:t>
            </a:r>
            <a:r>
              <a:rPr lang="en-GB" altLang="en-US" dirty="0" err="1"/>
              <a:t>razkrilo</a:t>
            </a:r>
            <a:r>
              <a:rPr lang="en-GB" altLang="en-US" dirty="0"/>
              <a:t>, da so </a:t>
            </a:r>
            <a:r>
              <a:rPr lang="en-GB" altLang="en-US" dirty="0" err="1"/>
              <a:t>blaginjo</a:t>
            </a:r>
            <a:r>
              <a:rPr lang="en-GB" altLang="en-US" dirty="0"/>
              <a:t> </a:t>
            </a:r>
            <a:r>
              <a:rPr lang="en-GB" altLang="en-US" dirty="0" err="1"/>
              <a:t>izgubili</a:t>
            </a:r>
            <a:r>
              <a:rPr lang="en-GB" altLang="en-US" dirty="0"/>
              <a:t> </a:t>
            </a:r>
            <a:r>
              <a:rPr lang="en-GB" altLang="en-US" dirty="0" err="1"/>
              <a:t>preko</a:t>
            </a:r>
            <a:r>
              <a:rPr lang="en-GB" altLang="en-US" dirty="0"/>
              <a:t> </a:t>
            </a:r>
            <a:r>
              <a:rPr lang="en-GB" altLang="en-US" dirty="0" err="1"/>
              <a:t>spletne</a:t>
            </a:r>
            <a:r>
              <a:rPr lang="en-GB" altLang="en-US" dirty="0"/>
              <a:t> </a:t>
            </a:r>
            <a:r>
              <a:rPr lang="en-GB" altLang="en-US" dirty="0" err="1"/>
              <a:t>dražbe</a:t>
            </a:r>
            <a:r>
              <a:rPr lang="en-GB" altLang="en-US" dirty="0"/>
              <a:t>. </a:t>
            </a:r>
            <a:r>
              <a:rPr lang="en-GB" altLang="en-US" dirty="0" err="1"/>
              <a:t>Obe</a:t>
            </a:r>
            <a:r>
              <a:rPr lang="en-GB" altLang="en-US" dirty="0"/>
              <a:t> </a:t>
            </a:r>
            <a:r>
              <a:rPr lang="en-GB" altLang="en-US" dirty="0" err="1"/>
              <a:t>kategoriji</a:t>
            </a:r>
            <a:r>
              <a:rPr lang="en-GB" altLang="en-US" dirty="0"/>
              <a:t> </a:t>
            </a:r>
            <a:r>
              <a:rPr lang="en-GB" altLang="en-US" dirty="0" err="1"/>
              <a:t>lahko</a:t>
            </a:r>
            <a:r>
              <a:rPr lang="en-GB" altLang="en-US" dirty="0"/>
              <a:t> </a:t>
            </a:r>
            <a:r>
              <a:rPr lang="en-GB" altLang="en-US" dirty="0" err="1"/>
              <a:t>torej</a:t>
            </a:r>
            <a:r>
              <a:rPr lang="en-GB" altLang="en-US" dirty="0"/>
              <a:t> </a:t>
            </a:r>
            <a:r>
              <a:rPr lang="en-GB" altLang="en-US" dirty="0" err="1"/>
              <a:t>združimo</a:t>
            </a:r>
            <a:r>
              <a:rPr lang="en-GB" altLang="en-US" dirty="0"/>
              <a:t>. v </a:t>
            </a:r>
            <a:r>
              <a:rPr lang="en-GB" altLang="en-US" dirty="0" err="1"/>
              <a:t>tem</a:t>
            </a:r>
            <a:r>
              <a:rPr lang="en-GB" altLang="en-US" dirty="0"/>
              <a:t> </a:t>
            </a:r>
            <a:r>
              <a:rPr lang="en-GB" altLang="en-US" dirty="0" err="1"/>
              <a:t>primeru</a:t>
            </a:r>
            <a:r>
              <a:rPr lang="en-GB" altLang="en-US" dirty="0"/>
              <a:t>.</a:t>
            </a:r>
          </a:p>
          <a:p>
            <a:pPr>
              <a:spcBef>
                <a:spcPts val="600"/>
              </a:spcBef>
              <a:spcAft>
                <a:spcPts val="600"/>
              </a:spcAft>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22</a:t>
            </a:fld>
            <a:endParaRPr lang="sl-SI"/>
          </a:p>
        </p:txBody>
      </p:sp>
    </p:spTree>
    <p:extLst>
      <p:ext uri="{BB962C8B-B14F-4D97-AF65-F5344CB8AC3E}">
        <p14:creationId xmlns:p14="http://schemas.microsoft.com/office/powerpoint/2010/main" val="253582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err="1"/>
              <a:t>Zakaj</a:t>
            </a:r>
            <a:r>
              <a:rPr lang="en-GB" altLang="en-US" dirty="0"/>
              <a:t> </a:t>
            </a:r>
            <a:r>
              <a:rPr lang="en-GB" altLang="en-US" dirty="0" err="1"/>
              <a:t>naj</a:t>
            </a:r>
            <a:r>
              <a:rPr lang="en-GB" altLang="en-US" dirty="0"/>
              <a:t> bi </a:t>
            </a:r>
            <a:r>
              <a:rPr lang="en-GB" altLang="en-US" dirty="0" err="1"/>
              <a:t>bila</a:t>
            </a:r>
            <a:r>
              <a:rPr lang="en-GB" altLang="en-US" dirty="0"/>
              <a:t> </a:t>
            </a:r>
            <a:r>
              <a:rPr lang="en-GB" altLang="en-US" dirty="0" err="1"/>
              <a:t>tema</a:t>
            </a:r>
            <a:r>
              <a:rPr lang="en-GB" altLang="en-US" dirty="0"/>
              <a:t> </a:t>
            </a:r>
            <a:r>
              <a:rPr lang="en-GB" altLang="en-US" dirty="0" err="1"/>
              <a:t>zanimiva</a:t>
            </a:r>
            <a:r>
              <a:rPr lang="en-GB" altLang="en-US" dirty="0"/>
              <a:t> za soc-ped -&gt; </a:t>
            </a:r>
            <a:r>
              <a:rPr lang="en-GB" altLang="en-US" dirty="0" err="1"/>
              <a:t>tako</a:t>
            </a:r>
            <a:r>
              <a:rPr lang="en-GB" altLang="en-US" dirty="0"/>
              <a:t> </a:t>
            </a:r>
            <a:r>
              <a:rPr lang="en-GB" altLang="en-US" dirty="0" err="1"/>
              <a:t>žrtve</a:t>
            </a:r>
            <a:r>
              <a:rPr lang="en-GB" altLang="en-US" dirty="0"/>
              <a:t>, </a:t>
            </a:r>
            <a:r>
              <a:rPr lang="en-GB" altLang="en-US" dirty="0" err="1"/>
              <a:t>kot</a:t>
            </a:r>
            <a:r>
              <a:rPr lang="en-GB" altLang="en-US" dirty="0"/>
              <a:t> </a:t>
            </a:r>
            <a:r>
              <a:rPr lang="en-GB" altLang="en-US" dirty="0" err="1"/>
              <a:t>storilci</a:t>
            </a:r>
            <a:r>
              <a:rPr lang="en-GB" altLang="en-US" dirty="0"/>
              <a:t>. </a:t>
            </a:r>
            <a:r>
              <a:rPr lang="en-GB" altLang="en-US" dirty="0" err="1"/>
              <a:t>Moderne</a:t>
            </a:r>
            <a:r>
              <a:rPr lang="en-GB" altLang="en-US" dirty="0"/>
              <a:t> 419 </a:t>
            </a:r>
            <a:r>
              <a:rPr lang="en-GB" altLang="en-US" dirty="0" err="1"/>
              <a:t>prevare</a:t>
            </a:r>
            <a:r>
              <a:rPr lang="en-GB" altLang="en-US" dirty="0"/>
              <a:t> </a:t>
            </a:r>
            <a:r>
              <a:rPr lang="en-GB" altLang="en-US" dirty="0" err="1"/>
              <a:t>izhajajo</a:t>
            </a:r>
            <a:r>
              <a:rPr lang="en-GB" altLang="en-US" dirty="0"/>
              <a:t> </a:t>
            </a:r>
            <a:r>
              <a:rPr lang="en-GB" altLang="en-US" dirty="0" err="1"/>
              <a:t>iz</a:t>
            </a:r>
            <a:r>
              <a:rPr lang="en-GB" altLang="en-US" dirty="0"/>
              <a:t> </a:t>
            </a:r>
            <a:r>
              <a:rPr lang="en-GB" altLang="en-US" dirty="0" err="1"/>
              <a:t>stiske</a:t>
            </a:r>
            <a:r>
              <a:rPr lang="en-GB" altLang="en-US" dirty="0"/>
              <a:t> in </a:t>
            </a:r>
            <a:r>
              <a:rPr lang="en-GB" altLang="en-US" dirty="0" err="1"/>
              <a:t>nezaposlenosti</a:t>
            </a:r>
            <a:r>
              <a:rPr lang="en-GB" altLang="en-US" dirty="0"/>
              <a:t> </a:t>
            </a:r>
            <a:r>
              <a:rPr lang="en-GB" altLang="en-US" dirty="0" err="1"/>
              <a:t>Nigerijcev</a:t>
            </a:r>
            <a:r>
              <a:rPr lang="en-GB" altLang="en-US" dirty="0"/>
              <a:t>.</a:t>
            </a:r>
          </a:p>
          <a:p>
            <a:endParaRPr lang="en-GB" altLang="en-US" dirty="0"/>
          </a:p>
          <a:p>
            <a:r>
              <a:rPr lang="en-GB" altLang="en-US" dirty="0"/>
              <a:t>Barnaby Dorfman: https://www.flickr.com/photos/bdorfman/albums/72157600513711456/with/3160909179/</a:t>
            </a:r>
          </a:p>
          <a:p>
            <a:endParaRPr lang="en-GB" altLang="en-US" dirty="0"/>
          </a:p>
          <a:p>
            <a:r>
              <a:rPr lang="en-US" dirty="0" err="1"/>
              <a:t>Učinkoviti</a:t>
            </a:r>
            <a:r>
              <a:rPr lang="en-US" baseline="0" dirty="0"/>
              <a:t> </a:t>
            </a:r>
            <a:r>
              <a:rPr lang="en-US" baseline="0" dirty="0" err="1"/>
              <a:t>modeli</a:t>
            </a:r>
            <a:r>
              <a:rPr lang="en-US" baseline="0" dirty="0"/>
              <a:t>: </a:t>
            </a:r>
            <a:r>
              <a:rPr lang="en-GB" altLang="en-US" dirty="0"/>
              <a:t>(</a:t>
            </a:r>
            <a:r>
              <a:rPr lang="en-GB" altLang="en-US" dirty="0" err="1"/>
              <a:t>računalniki</a:t>
            </a:r>
            <a:r>
              <a:rPr lang="en-GB" altLang="en-US" dirty="0"/>
              <a:t> in </a:t>
            </a:r>
            <a:r>
              <a:rPr lang="en-GB" altLang="en-US" dirty="0" err="1"/>
              <a:t>elektrika</a:t>
            </a:r>
            <a:r>
              <a:rPr lang="en-GB" altLang="en-US" dirty="0"/>
              <a:t> </a:t>
            </a:r>
            <a:r>
              <a:rPr lang="en-GB" altLang="en-US" dirty="0" err="1"/>
              <a:t>sta</a:t>
            </a:r>
            <a:r>
              <a:rPr lang="en-GB" altLang="en-US" dirty="0"/>
              <a:t> </a:t>
            </a:r>
            <a:r>
              <a:rPr lang="en-GB" altLang="en-US" dirty="0" err="1"/>
              <a:t>poceni</a:t>
            </a:r>
            <a:r>
              <a:rPr lang="en-GB" altLang="en-US" dirty="0"/>
              <a:t> v </a:t>
            </a:r>
            <a:r>
              <a:rPr lang="en-GB" altLang="en-US" dirty="0" err="1"/>
              <a:t>primerjavi</a:t>
            </a:r>
            <a:r>
              <a:rPr lang="en-GB" altLang="en-US" dirty="0"/>
              <a:t> s </a:t>
            </a:r>
            <a:r>
              <a:rPr lang="en-GB" altLang="en-US" dirty="0" err="1"/>
              <a:t>stroški</a:t>
            </a:r>
            <a:r>
              <a:rPr lang="en-GB" altLang="en-US" dirty="0"/>
              <a:t> </a:t>
            </a:r>
            <a:r>
              <a:rPr lang="en-GB" altLang="en-US" dirty="0" err="1"/>
              <a:t>ki</a:t>
            </a:r>
            <a:r>
              <a:rPr lang="en-GB" altLang="en-US" dirty="0"/>
              <a:t> </a:t>
            </a:r>
            <a:r>
              <a:rPr lang="en-GB" altLang="en-US" dirty="0" err="1"/>
              <a:t>nastanejo</a:t>
            </a:r>
            <a:r>
              <a:rPr lang="en-GB" altLang="en-US" dirty="0"/>
              <a:t> </a:t>
            </a:r>
            <a:r>
              <a:rPr lang="en-GB" altLang="en-US" dirty="0" err="1"/>
              <a:t>ob</a:t>
            </a:r>
            <a:r>
              <a:rPr lang="en-GB" altLang="en-US" dirty="0"/>
              <a:t> </a:t>
            </a:r>
            <a:r>
              <a:rPr lang="en-GB" altLang="en-US" dirty="0" err="1"/>
              <a:t>preučevanju</a:t>
            </a:r>
            <a:r>
              <a:rPr lang="en-GB" altLang="en-US" dirty="0"/>
              <a:t> </a:t>
            </a:r>
            <a:r>
              <a:rPr lang="en-GB" altLang="en-US" dirty="0" err="1"/>
              <a:t>ljudi</a:t>
            </a:r>
            <a:r>
              <a:rPr lang="en-GB" altLang="en-US" dirty="0"/>
              <a:t> - </a:t>
            </a:r>
            <a:r>
              <a:rPr lang="en-GB" altLang="en-US" dirty="0" err="1"/>
              <a:t>čas</a:t>
            </a:r>
            <a:r>
              <a:rPr lang="en-GB" altLang="en-US" dirty="0"/>
              <a:t>, denar, </a:t>
            </a:r>
            <a:r>
              <a:rPr lang="en-GB" altLang="en-US" dirty="0" err="1"/>
              <a:t>dostop</a:t>
            </a:r>
            <a:r>
              <a:rPr lang="en-GB" altLang="en-US" dirty="0"/>
              <a:t> do </a:t>
            </a:r>
            <a:r>
              <a:rPr lang="en-GB" altLang="en-US" dirty="0" err="1"/>
              <a:t>subjektov</a:t>
            </a:r>
            <a:r>
              <a:rPr lang="en-GB" altLang="en-US" dirty="0"/>
              <a:t>...)</a:t>
            </a:r>
          </a:p>
          <a:p>
            <a:r>
              <a:rPr lang="en-GB" altLang="en-US" dirty="0" err="1"/>
              <a:t>Ljudje</a:t>
            </a:r>
            <a:r>
              <a:rPr lang="en-GB" altLang="en-US" dirty="0"/>
              <a:t> so </a:t>
            </a:r>
            <a:r>
              <a:rPr lang="en-GB" altLang="en-US" dirty="0" err="1"/>
              <a:t>ljudje</a:t>
            </a:r>
            <a:r>
              <a:rPr lang="en-GB" altLang="en-US" dirty="0"/>
              <a:t>:</a:t>
            </a:r>
            <a:r>
              <a:rPr lang="en-GB" altLang="en-US" baseline="0" dirty="0"/>
              <a:t> </a:t>
            </a:r>
            <a:r>
              <a:rPr lang="en-GB" altLang="en-US" dirty="0"/>
              <a:t>(</a:t>
            </a:r>
            <a:r>
              <a:rPr lang="en-GB" altLang="en-US" dirty="0" err="1"/>
              <a:t>sicer</a:t>
            </a:r>
            <a:r>
              <a:rPr lang="en-GB" altLang="en-US" dirty="0"/>
              <a:t> </a:t>
            </a:r>
            <a:r>
              <a:rPr lang="en-GB" altLang="en-US" dirty="0" err="1"/>
              <a:t>teoretično</a:t>
            </a:r>
            <a:r>
              <a:rPr lang="en-GB" altLang="en-US" dirty="0"/>
              <a:t> </a:t>
            </a:r>
            <a:r>
              <a:rPr lang="en-GB" altLang="en-US" dirty="0" err="1"/>
              <a:t>pristajam</a:t>
            </a:r>
            <a:r>
              <a:rPr lang="en-GB" altLang="en-US" dirty="0"/>
              <a:t> </a:t>
            </a:r>
            <a:r>
              <a:rPr lang="en-GB" altLang="en-US" dirty="0" err="1"/>
              <a:t>na</a:t>
            </a:r>
            <a:r>
              <a:rPr lang="en-GB" altLang="en-US" dirty="0"/>
              <a:t> </a:t>
            </a:r>
            <a:r>
              <a:rPr lang="en-GB" altLang="en-US" dirty="0" err="1"/>
              <a:t>koncept</a:t>
            </a:r>
            <a:r>
              <a:rPr lang="en-GB" altLang="en-US" dirty="0"/>
              <a:t> </a:t>
            </a:r>
            <a:r>
              <a:rPr lang="en-GB" altLang="en-US" dirty="0" err="1"/>
              <a:t>kontekstualnih</a:t>
            </a:r>
            <a:r>
              <a:rPr lang="en-GB" altLang="en-US" dirty="0"/>
              <a:t> </a:t>
            </a:r>
            <a:r>
              <a:rPr lang="en-GB" altLang="en-US" dirty="0" err="1"/>
              <a:t>efektov</a:t>
            </a:r>
            <a:r>
              <a:rPr lang="en-GB" altLang="en-US" dirty="0"/>
              <a:t>, </a:t>
            </a:r>
            <a:r>
              <a:rPr lang="en-GB" altLang="en-US" dirty="0" err="1"/>
              <a:t>ampak</a:t>
            </a:r>
            <a:r>
              <a:rPr lang="en-GB" altLang="en-US" dirty="0"/>
              <a:t> v </a:t>
            </a:r>
            <a:r>
              <a:rPr lang="en-GB" altLang="en-US" dirty="0" err="1"/>
              <a:t>praksi</a:t>
            </a:r>
            <a:r>
              <a:rPr lang="en-GB" altLang="en-US" dirty="0"/>
              <a:t> </a:t>
            </a:r>
            <a:r>
              <a:rPr lang="en-GB" altLang="en-US" dirty="0" err="1"/>
              <a:t>igrajo</a:t>
            </a:r>
            <a:r>
              <a:rPr lang="en-GB" altLang="en-US" dirty="0"/>
              <a:t> </a:t>
            </a:r>
            <a:r>
              <a:rPr lang="en-GB" altLang="en-US" dirty="0" err="1"/>
              <a:t>zelo</a:t>
            </a:r>
            <a:r>
              <a:rPr lang="en-GB" altLang="en-US" dirty="0"/>
              <a:t> </a:t>
            </a:r>
            <a:r>
              <a:rPr lang="en-GB" altLang="en-US" dirty="0" err="1"/>
              <a:t>majhno</a:t>
            </a:r>
            <a:r>
              <a:rPr lang="en-GB" altLang="en-US" dirty="0"/>
              <a:t> </a:t>
            </a:r>
            <a:r>
              <a:rPr lang="en-GB" altLang="en-US" dirty="0" err="1"/>
              <a:t>vlogo</a:t>
            </a:r>
            <a:r>
              <a:rPr lang="en-GB" altLang="en-US" dirty="0"/>
              <a:t>).</a:t>
            </a:r>
          </a:p>
          <a:p>
            <a:endParaRPr lang="en-GB" altLang="en-US" dirty="0"/>
          </a:p>
          <a:p>
            <a:endParaRPr lang="en-GB" altLang="en-US" dirty="0"/>
          </a:p>
        </p:txBody>
      </p:sp>
      <p:sp>
        <p:nvSpPr>
          <p:cNvPr id="4" name="Slide Number Placeholder 3"/>
          <p:cNvSpPr>
            <a:spLocks noGrp="1"/>
          </p:cNvSpPr>
          <p:nvPr>
            <p:ph type="sldNum" sz="quarter" idx="5"/>
          </p:nvPr>
        </p:nvSpPr>
        <p:spPr/>
        <p:txBody>
          <a:bodyPr/>
          <a:lstStyle/>
          <a:p>
            <a:fld id="{2F42A9C3-C4C6-4101-903E-C3FA7F28B62F}" type="slidenum">
              <a:rPr lang="sl-SI" smtClean="0"/>
              <a:t>4</a:t>
            </a:fld>
            <a:endParaRPr lang="sl-SI"/>
          </a:p>
        </p:txBody>
      </p:sp>
    </p:spTree>
    <p:extLst>
      <p:ext uri="{BB962C8B-B14F-4D97-AF65-F5344CB8AC3E}">
        <p14:creationId xmlns:p14="http://schemas.microsoft.com/office/powerpoint/2010/main" val="379417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altLang="en-US" dirty="0" err="1"/>
              <a:t>Največ</a:t>
            </a:r>
            <a:r>
              <a:rPr lang="en-GB" altLang="en-US" dirty="0"/>
              <a:t> </a:t>
            </a:r>
            <a:r>
              <a:rPr lang="en-GB" altLang="en-US" dirty="0" err="1"/>
              <a:t>mehanizmov</a:t>
            </a:r>
            <a:r>
              <a:rPr lang="en-GB" altLang="en-US" dirty="0"/>
              <a:t> je </a:t>
            </a:r>
            <a:r>
              <a:rPr lang="en-GB" altLang="en-US" dirty="0" err="1"/>
              <a:t>učinkovitih</a:t>
            </a:r>
            <a:r>
              <a:rPr lang="en-GB" altLang="en-US" dirty="0"/>
              <a:t> </a:t>
            </a:r>
            <a:r>
              <a:rPr lang="en-GB" altLang="en-US" dirty="0" err="1"/>
              <a:t>pri</a:t>
            </a:r>
            <a:r>
              <a:rPr lang="en-GB" altLang="en-US" dirty="0"/>
              <a:t> </a:t>
            </a:r>
            <a:r>
              <a:rPr lang="en-GB" altLang="en-US" dirty="0" err="1"/>
              <a:t>ponarejenem</a:t>
            </a:r>
            <a:r>
              <a:rPr lang="en-GB" altLang="en-US" dirty="0"/>
              <a:t> </a:t>
            </a:r>
            <a:r>
              <a:rPr lang="en-GB" altLang="en-US" dirty="0" err="1"/>
              <a:t>blagu</a:t>
            </a:r>
            <a:r>
              <a:rPr lang="en-GB" altLang="en-US" dirty="0"/>
              <a:t>. Ko </a:t>
            </a:r>
            <a:r>
              <a:rPr lang="en-GB" altLang="en-US" dirty="0" err="1"/>
              <a:t>smo</a:t>
            </a:r>
            <a:r>
              <a:rPr lang="en-GB" altLang="en-US" dirty="0"/>
              <a:t> </a:t>
            </a:r>
            <a:r>
              <a:rPr lang="en-GB" altLang="en-US" dirty="0" err="1"/>
              <a:t>naknadno</a:t>
            </a:r>
            <a:r>
              <a:rPr lang="en-GB" altLang="en-US" dirty="0"/>
              <a:t> </a:t>
            </a:r>
            <a:r>
              <a:rPr lang="en-GB" altLang="en-US" dirty="0" err="1"/>
              <a:t>anketirali</a:t>
            </a:r>
            <a:r>
              <a:rPr lang="en-GB" altLang="en-US" dirty="0"/>
              <a:t> </a:t>
            </a:r>
            <a:r>
              <a:rPr lang="en-GB" altLang="en-US" dirty="0" err="1"/>
              <a:t>žrtve</a:t>
            </a:r>
            <a:r>
              <a:rPr lang="en-GB" altLang="en-US" dirty="0"/>
              <a:t>, </a:t>
            </a:r>
            <a:r>
              <a:rPr lang="en-GB" altLang="en-US" dirty="0" err="1"/>
              <a:t>ki</a:t>
            </a:r>
            <a:r>
              <a:rPr lang="en-GB" altLang="en-US" dirty="0"/>
              <a:t> so </a:t>
            </a:r>
            <a:r>
              <a:rPr lang="en-GB" altLang="en-US" dirty="0" err="1"/>
              <a:t>poročale</a:t>
            </a:r>
            <a:r>
              <a:rPr lang="en-GB" altLang="en-US" dirty="0"/>
              <a:t>, da so </a:t>
            </a:r>
            <a:r>
              <a:rPr lang="en-GB" altLang="en-US" dirty="0" err="1"/>
              <a:t>izgubile</a:t>
            </a:r>
            <a:r>
              <a:rPr lang="en-GB" altLang="en-US" dirty="0"/>
              <a:t> </a:t>
            </a:r>
            <a:r>
              <a:rPr lang="en-GB" altLang="en-US" dirty="0" err="1"/>
              <a:t>blaginjo</a:t>
            </a:r>
            <a:r>
              <a:rPr lang="en-GB" altLang="en-US" dirty="0"/>
              <a:t> </a:t>
            </a:r>
            <a:r>
              <a:rPr lang="en-GB" altLang="en-US" dirty="0" err="1"/>
              <a:t>zaradi</a:t>
            </a:r>
            <a:r>
              <a:rPr lang="en-GB" altLang="en-US" dirty="0"/>
              <a:t> </a:t>
            </a:r>
            <a:r>
              <a:rPr lang="en-GB" altLang="en-US" dirty="0" err="1"/>
              <a:t>ponarejenega</a:t>
            </a:r>
            <a:r>
              <a:rPr lang="en-GB" altLang="en-US" dirty="0"/>
              <a:t> </a:t>
            </a:r>
            <a:r>
              <a:rPr lang="en-GB" altLang="en-US" dirty="0" err="1"/>
              <a:t>blaga</a:t>
            </a:r>
            <a:r>
              <a:rPr lang="en-GB" altLang="en-US" dirty="0"/>
              <a:t>, </a:t>
            </a:r>
            <a:r>
              <a:rPr lang="en-GB" altLang="en-US" dirty="0" err="1"/>
              <a:t>jih</a:t>
            </a:r>
            <a:r>
              <a:rPr lang="en-GB" altLang="en-US" dirty="0"/>
              <a:t> je </a:t>
            </a:r>
            <a:r>
              <a:rPr lang="en-GB" altLang="en-US" dirty="0" err="1"/>
              <a:t>skoraj</a:t>
            </a:r>
            <a:r>
              <a:rPr lang="en-GB" altLang="en-US" dirty="0"/>
              <a:t> 100%  od </a:t>
            </a:r>
            <a:r>
              <a:rPr lang="en-GB" altLang="en-US" dirty="0" err="1"/>
              <a:t>tistih</a:t>
            </a:r>
            <a:r>
              <a:rPr lang="en-GB" altLang="en-US" dirty="0"/>
              <a:t>, </a:t>
            </a:r>
            <a:r>
              <a:rPr lang="en-GB" altLang="en-US" dirty="0" err="1"/>
              <a:t>ki</a:t>
            </a:r>
            <a:r>
              <a:rPr lang="en-GB" altLang="en-US" dirty="0"/>
              <a:t> so se </a:t>
            </a:r>
            <a:r>
              <a:rPr lang="en-GB" altLang="en-US" dirty="0" err="1"/>
              <a:t>odzvali</a:t>
            </a:r>
            <a:r>
              <a:rPr lang="en-GB" altLang="en-US" dirty="0"/>
              <a:t> </a:t>
            </a:r>
            <a:r>
              <a:rPr lang="en-GB" altLang="en-US" dirty="0" err="1"/>
              <a:t>razkrilo</a:t>
            </a:r>
            <a:r>
              <a:rPr lang="en-GB" altLang="en-US" dirty="0"/>
              <a:t>, da so </a:t>
            </a:r>
            <a:r>
              <a:rPr lang="en-GB" altLang="en-US" dirty="0" err="1"/>
              <a:t>blaginjo</a:t>
            </a:r>
            <a:r>
              <a:rPr lang="en-GB" altLang="en-US" dirty="0"/>
              <a:t> </a:t>
            </a:r>
            <a:r>
              <a:rPr lang="en-GB" altLang="en-US" dirty="0" err="1"/>
              <a:t>izgubili</a:t>
            </a:r>
            <a:r>
              <a:rPr lang="en-GB" altLang="en-US" dirty="0"/>
              <a:t> </a:t>
            </a:r>
            <a:r>
              <a:rPr lang="en-GB" altLang="en-US" dirty="0" err="1"/>
              <a:t>preko</a:t>
            </a:r>
            <a:r>
              <a:rPr lang="en-GB" altLang="en-US" dirty="0"/>
              <a:t> </a:t>
            </a:r>
            <a:r>
              <a:rPr lang="en-GB" altLang="en-US" dirty="0" err="1"/>
              <a:t>spletne</a:t>
            </a:r>
            <a:r>
              <a:rPr lang="en-GB" altLang="en-US" dirty="0"/>
              <a:t> </a:t>
            </a:r>
            <a:r>
              <a:rPr lang="en-GB" altLang="en-US" dirty="0" err="1"/>
              <a:t>dražbe</a:t>
            </a:r>
            <a:r>
              <a:rPr lang="en-GB" altLang="en-US" dirty="0"/>
              <a:t>. </a:t>
            </a:r>
            <a:r>
              <a:rPr lang="en-GB" altLang="en-US" dirty="0" err="1"/>
              <a:t>Obe</a:t>
            </a:r>
            <a:r>
              <a:rPr lang="en-GB" altLang="en-US" dirty="0"/>
              <a:t> </a:t>
            </a:r>
            <a:r>
              <a:rPr lang="en-GB" altLang="en-US" dirty="0" err="1"/>
              <a:t>kategoriji</a:t>
            </a:r>
            <a:r>
              <a:rPr lang="en-GB" altLang="en-US" dirty="0"/>
              <a:t> </a:t>
            </a:r>
            <a:r>
              <a:rPr lang="en-GB" altLang="en-US" dirty="0" err="1"/>
              <a:t>lahko</a:t>
            </a:r>
            <a:r>
              <a:rPr lang="en-GB" altLang="en-US" dirty="0"/>
              <a:t> </a:t>
            </a:r>
            <a:r>
              <a:rPr lang="en-GB" altLang="en-US" dirty="0" err="1"/>
              <a:t>torej</a:t>
            </a:r>
            <a:r>
              <a:rPr lang="en-GB" altLang="en-US" dirty="0"/>
              <a:t> </a:t>
            </a:r>
            <a:r>
              <a:rPr lang="en-GB" altLang="en-US" dirty="0" err="1"/>
              <a:t>združimo</a:t>
            </a:r>
            <a:r>
              <a:rPr lang="en-GB" altLang="en-US" dirty="0"/>
              <a:t>. v </a:t>
            </a:r>
            <a:r>
              <a:rPr lang="en-GB" altLang="en-US" dirty="0" err="1"/>
              <a:t>tem</a:t>
            </a:r>
            <a:r>
              <a:rPr lang="en-GB" altLang="en-US" dirty="0"/>
              <a:t> </a:t>
            </a:r>
            <a:r>
              <a:rPr lang="en-GB" altLang="en-US" dirty="0" err="1"/>
              <a:t>primeru</a:t>
            </a:r>
            <a:r>
              <a:rPr lang="en-GB" altLang="en-US" dirty="0"/>
              <a:t>.</a:t>
            </a:r>
          </a:p>
          <a:p>
            <a:pPr>
              <a:spcBef>
                <a:spcPts val="600"/>
              </a:spcBef>
              <a:spcAft>
                <a:spcPts val="600"/>
              </a:spcAft>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23</a:t>
            </a:fld>
            <a:endParaRPr lang="sl-SI"/>
          </a:p>
        </p:txBody>
      </p:sp>
    </p:spTree>
    <p:extLst>
      <p:ext uri="{BB962C8B-B14F-4D97-AF65-F5344CB8AC3E}">
        <p14:creationId xmlns:p14="http://schemas.microsoft.com/office/powerpoint/2010/main" val="2994992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GB" altLang="en-US" dirty="0"/>
          </a:p>
          <a:p>
            <a:pPr>
              <a:spcBef>
                <a:spcPts val="600"/>
              </a:spcBef>
              <a:spcAft>
                <a:spcPts val="600"/>
              </a:spcAft>
            </a:pPr>
            <a:r>
              <a:rPr lang="en-GB" altLang="en-US" dirty="0"/>
              <a:t>ASCH -&gt; </a:t>
            </a:r>
            <a:r>
              <a:rPr lang="en-GB" altLang="en-US" dirty="0" err="1"/>
              <a:t>Referenčna</a:t>
            </a:r>
            <a:r>
              <a:rPr lang="en-GB" altLang="en-US" dirty="0"/>
              <a:t> </a:t>
            </a:r>
            <a:r>
              <a:rPr lang="en-GB" altLang="en-US" dirty="0" err="1"/>
              <a:t>črta</a:t>
            </a:r>
            <a:r>
              <a:rPr lang="en-GB" altLang="en-US" dirty="0"/>
              <a:t> je </a:t>
            </a:r>
            <a:r>
              <a:rPr lang="en-GB" altLang="en-US" dirty="0" err="1"/>
              <a:t>najbolj</a:t>
            </a:r>
            <a:r>
              <a:rPr lang="en-GB" altLang="en-US" dirty="0"/>
              <a:t> </a:t>
            </a:r>
            <a:r>
              <a:rPr lang="en-GB" altLang="en-US" dirty="0" err="1"/>
              <a:t>podobna</a:t>
            </a:r>
            <a:r>
              <a:rPr lang="en-GB" altLang="en-US" dirty="0"/>
              <a:t> A, B </a:t>
            </a:r>
            <a:r>
              <a:rPr lang="en-GB" altLang="en-US" dirty="0" err="1"/>
              <a:t>ali</a:t>
            </a:r>
            <a:r>
              <a:rPr lang="en-GB" altLang="en-US" dirty="0"/>
              <a:t> C? Po 8 “</a:t>
            </a:r>
            <a:r>
              <a:rPr lang="en-GB" altLang="en-US" dirty="0" err="1"/>
              <a:t>udeležencev</a:t>
            </a:r>
            <a:r>
              <a:rPr lang="en-GB" altLang="en-US" dirty="0"/>
              <a:t>”, </a:t>
            </a:r>
            <a:r>
              <a:rPr lang="en-GB" altLang="en-US" dirty="0" err="1"/>
              <a:t>vsakič</a:t>
            </a:r>
            <a:r>
              <a:rPr lang="en-GB" altLang="en-US" dirty="0"/>
              <a:t> v </a:t>
            </a:r>
            <a:r>
              <a:rPr lang="en-GB" altLang="en-US" dirty="0" err="1"/>
              <a:t>resnici</a:t>
            </a:r>
            <a:r>
              <a:rPr lang="en-GB" altLang="en-US" dirty="0"/>
              <a:t> 1. 75% se </a:t>
            </a:r>
            <a:r>
              <a:rPr lang="en-GB" altLang="en-US" dirty="0" err="1"/>
              <a:t>prilagodi</a:t>
            </a:r>
            <a:r>
              <a:rPr lang="en-GB" altLang="en-US" dirty="0"/>
              <a:t> </a:t>
            </a:r>
            <a:r>
              <a:rPr lang="en-GB" altLang="en-US" dirty="0" err="1"/>
              <a:t>vsaj</a:t>
            </a:r>
            <a:r>
              <a:rPr lang="en-GB" altLang="en-US" dirty="0"/>
              <a:t> </a:t>
            </a:r>
            <a:r>
              <a:rPr lang="en-GB" altLang="en-US" dirty="0" err="1"/>
              <a:t>enkrat</a:t>
            </a:r>
            <a:r>
              <a:rPr lang="en-GB" altLang="en-US" dirty="0"/>
              <a:t> v 12 </a:t>
            </a:r>
            <a:r>
              <a:rPr lang="en-GB" altLang="en-US" dirty="0" err="1"/>
              <a:t>študijah</a:t>
            </a:r>
            <a:r>
              <a:rPr lang="en-GB" altLang="en-US" dirty="0"/>
              <a:t>. </a:t>
            </a:r>
            <a:r>
              <a:rPr lang="en-GB" altLang="en-US" dirty="0" err="1"/>
              <a:t>Če</a:t>
            </a:r>
            <a:r>
              <a:rPr lang="en-GB" altLang="en-US" dirty="0"/>
              <a:t> </a:t>
            </a:r>
            <a:r>
              <a:rPr lang="en-GB" altLang="en-US" dirty="0" err="1"/>
              <a:t>jih</a:t>
            </a:r>
            <a:r>
              <a:rPr lang="en-GB" altLang="en-US" dirty="0"/>
              <a:t> ne </a:t>
            </a:r>
            <a:r>
              <a:rPr lang="en-GB" altLang="en-US" dirty="0" err="1"/>
              <a:t>silimo</a:t>
            </a:r>
            <a:r>
              <a:rPr lang="en-GB" altLang="en-US" dirty="0"/>
              <a:t> v </a:t>
            </a:r>
            <a:r>
              <a:rPr lang="en-GB" altLang="en-US" dirty="0" err="1"/>
              <a:t>napačen</a:t>
            </a:r>
            <a:r>
              <a:rPr lang="en-GB" altLang="en-US" dirty="0"/>
              <a:t> </a:t>
            </a:r>
            <a:r>
              <a:rPr lang="en-GB" altLang="en-US" dirty="0" err="1"/>
              <a:t>odgovor</a:t>
            </a:r>
            <a:r>
              <a:rPr lang="en-GB" altLang="en-US" dirty="0"/>
              <a:t>, </a:t>
            </a:r>
            <a:r>
              <a:rPr lang="en-GB" altLang="en-US" dirty="0" err="1"/>
              <a:t>manj</a:t>
            </a:r>
            <a:r>
              <a:rPr lang="en-GB" altLang="en-US" dirty="0"/>
              <a:t> </a:t>
            </a:r>
            <a:r>
              <a:rPr lang="en-GB" altLang="en-US" dirty="0" err="1"/>
              <a:t>kot</a:t>
            </a:r>
            <a:r>
              <a:rPr lang="en-GB" altLang="en-US" dirty="0"/>
              <a:t> 1% </a:t>
            </a:r>
            <a:r>
              <a:rPr lang="en-GB" altLang="en-US" dirty="0" err="1"/>
              <a:t>odgovori</a:t>
            </a:r>
            <a:r>
              <a:rPr lang="en-GB" altLang="en-US" dirty="0"/>
              <a:t> </a:t>
            </a:r>
            <a:r>
              <a:rPr lang="en-GB" altLang="en-US" dirty="0" err="1"/>
              <a:t>napačno</a:t>
            </a:r>
            <a:r>
              <a:rPr lang="en-GB" altLang="en-US" dirty="0"/>
              <a:t>. </a:t>
            </a:r>
            <a:r>
              <a:rPr lang="en-GB" altLang="en-US" dirty="0" err="1"/>
              <a:t>Izhodni</a:t>
            </a:r>
            <a:r>
              <a:rPr lang="en-GB" altLang="en-US" dirty="0"/>
              <a:t> </a:t>
            </a:r>
            <a:r>
              <a:rPr lang="en-GB" altLang="en-US" dirty="0" err="1"/>
              <a:t>intervju</a:t>
            </a:r>
            <a:r>
              <a:rPr lang="en-GB" altLang="en-US" dirty="0"/>
              <a:t> - </a:t>
            </a:r>
            <a:r>
              <a:rPr lang="en-GB" altLang="en-US" dirty="0" err="1"/>
              <a:t>velika</a:t>
            </a:r>
            <a:r>
              <a:rPr lang="en-GB" altLang="en-US" dirty="0"/>
              <a:t> </a:t>
            </a:r>
            <a:r>
              <a:rPr lang="en-GB" altLang="en-US" dirty="0" err="1"/>
              <a:t>večina</a:t>
            </a:r>
            <a:r>
              <a:rPr lang="en-GB" altLang="en-US" dirty="0"/>
              <a:t> </a:t>
            </a:r>
            <a:r>
              <a:rPr lang="en-GB" altLang="en-US" dirty="0" err="1"/>
              <a:t>ni</a:t>
            </a:r>
            <a:r>
              <a:rPr lang="en-GB" altLang="en-US" dirty="0"/>
              <a:t> </a:t>
            </a:r>
            <a:r>
              <a:rPr lang="en-GB" altLang="en-US" dirty="0" err="1"/>
              <a:t>verjela</a:t>
            </a:r>
            <a:r>
              <a:rPr lang="en-GB" altLang="en-US" dirty="0"/>
              <a:t> </a:t>
            </a:r>
            <a:r>
              <a:rPr lang="en-GB" altLang="en-US" dirty="0" err="1"/>
              <a:t>svojim</a:t>
            </a:r>
            <a:r>
              <a:rPr lang="en-GB" altLang="en-US" dirty="0"/>
              <a:t> </a:t>
            </a:r>
            <a:r>
              <a:rPr lang="en-GB" altLang="en-US" dirty="0" err="1"/>
              <a:t>odgovorom</a:t>
            </a:r>
            <a:r>
              <a:rPr lang="en-GB" altLang="en-US" dirty="0"/>
              <a:t>, </a:t>
            </a:r>
            <a:r>
              <a:rPr lang="en-GB" altLang="en-US" dirty="0" err="1"/>
              <a:t>ampak</a:t>
            </a:r>
            <a:r>
              <a:rPr lang="en-GB" altLang="en-US" dirty="0"/>
              <a:t> so se </a:t>
            </a:r>
            <a:r>
              <a:rPr lang="en-GB" altLang="en-US" dirty="0" err="1"/>
              <a:t>prilagodili</a:t>
            </a:r>
            <a:r>
              <a:rPr lang="en-GB" altLang="en-US" dirty="0"/>
              <a:t> </a:t>
            </a:r>
            <a:r>
              <a:rPr lang="en-GB" altLang="en-US" dirty="0" err="1"/>
              <a:t>skupini</a:t>
            </a:r>
            <a:r>
              <a:rPr lang="en-GB" altLang="en-US" dirty="0"/>
              <a:t>, </a:t>
            </a:r>
            <a:r>
              <a:rPr lang="en-GB" altLang="en-US" dirty="0" err="1"/>
              <a:t>zaradi</a:t>
            </a:r>
            <a:r>
              <a:rPr lang="en-GB" altLang="en-US" dirty="0"/>
              <a:t> </a:t>
            </a:r>
            <a:r>
              <a:rPr lang="en-GB" altLang="en-US" dirty="0" err="1"/>
              <a:t>strahu</a:t>
            </a:r>
            <a:r>
              <a:rPr lang="en-GB" altLang="en-US" dirty="0"/>
              <a:t> </a:t>
            </a:r>
            <a:r>
              <a:rPr lang="en-GB" altLang="en-US" dirty="0" err="1"/>
              <a:t>pred</a:t>
            </a:r>
            <a:r>
              <a:rPr lang="en-GB" altLang="en-US" dirty="0"/>
              <a:t> </a:t>
            </a:r>
            <a:r>
              <a:rPr lang="en-GB" altLang="en-US" dirty="0" err="1"/>
              <a:t>zavrnitvijo</a:t>
            </a:r>
            <a:r>
              <a:rPr lang="en-GB" altLang="en-US" dirty="0"/>
              <a:t>. </a:t>
            </a:r>
            <a:r>
              <a:rPr lang="en-GB" altLang="en-US" dirty="0" err="1"/>
              <a:t>Kritike</a:t>
            </a:r>
            <a:r>
              <a:rPr lang="en-GB" altLang="en-US" dirty="0"/>
              <a:t>: Sami </a:t>
            </a:r>
            <a:r>
              <a:rPr lang="en-GB" altLang="en-US" dirty="0" err="1"/>
              <a:t>moški</a:t>
            </a:r>
            <a:r>
              <a:rPr lang="en-GB" altLang="en-US" dirty="0"/>
              <a:t> </a:t>
            </a:r>
            <a:r>
              <a:rPr lang="en-GB" altLang="en-US" dirty="0" err="1"/>
              <a:t>študentje</a:t>
            </a:r>
            <a:r>
              <a:rPr lang="en-GB" altLang="en-US" dirty="0"/>
              <a:t> </a:t>
            </a:r>
            <a:r>
              <a:rPr lang="en-GB" altLang="en-US" dirty="0" err="1"/>
              <a:t>iz</a:t>
            </a:r>
            <a:r>
              <a:rPr lang="en-GB" altLang="en-US" dirty="0"/>
              <a:t> </a:t>
            </a:r>
            <a:r>
              <a:rPr lang="en-GB" altLang="en-US" dirty="0" err="1"/>
              <a:t>iste</a:t>
            </a:r>
            <a:r>
              <a:rPr lang="en-GB" altLang="en-US" dirty="0"/>
              <a:t> </a:t>
            </a:r>
            <a:r>
              <a:rPr lang="en-GB" altLang="en-US" dirty="0" err="1"/>
              <a:t>starostne</a:t>
            </a:r>
            <a:r>
              <a:rPr lang="en-GB" altLang="en-US" dirty="0"/>
              <a:t> </a:t>
            </a:r>
            <a:r>
              <a:rPr lang="en-GB" altLang="en-US" dirty="0" err="1"/>
              <a:t>skupine</a:t>
            </a:r>
            <a:r>
              <a:rPr lang="en-GB" altLang="en-US" dirty="0"/>
              <a:t>. </a:t>
            </a:r>
            <a:r>
              <a:rPr lang="en-GB" altLang="en-US" dirty="0" err="1"/>
              <a:t>Nenaravna</a:t>
            </a:r>
            <a:r>
              <a:rPr lang="en-GB" altLang="en-US" dirty="0"/>
              <a:t> </a:t>
            </a:r>
            <a:r>
              <a:rPr lang="en-GB" altLang="en-US" dirty="0" err="1"/>
              <a:t>naloga</a:t>
            </a:r>
            <a:r>
              <a:rPr lang="en-GB" altLang="en-US" dirty="0"/>
              <a:t>. </a:t>
            </a:r>
            <a:r>
              <a:rPr lang="en-GB" altLang="en-US" dirty="0" err="1"/>
              <a:t>Kulturni</a:t>
            </a:r>
            <a:r>
              <a:rPr lang="en-GB" altLang="en-US" dirty="0"/>
              <a:t> </a:t>
            </a:r>
            <a:r>
              <a:rPr lang="en-GB" altLang="en-US" dirty="0" err="1"/>
              <a:t>vpliv</a:t>
            </a:r>
            <a:r>
              <a:rPr lang="en-GB" altLang="en-US" dirty="0"/>
              <a:t> - </a:t>
            </a:r>
            <a:r>
              <a:rPr lang="en-GB" altLang="en-US" dirty="0" err="1"/>
              <a:t>kolektivistične</a:t>
            </a:r>
            <a:r>
              <a:rPr lang="en-GB" altLang="en-US" dirty="0"/>
              <a:t> </a:t>
            </a:r>
            <a:r>
              <a:rPr lang="en-GB" altLang="en-US" dirty="0" err="1"/>
              <a:t>družbe</a:t>
            </a:r>
            <a:r>
              <a:rPr lang="en-GB" altLang="en-US" dirty="0"/>
              <a:t> so </a:t>
            </a:r>
            <a:r>
              <a:rPr lang="en-GB" altLang="en-US" dirty="0" err="1"/>
              <a:t>bolj</a:t>
            </a:r>
            <a:r>
              <a:rPr lang="en-GB" altLang="en-US" dirty="0"/>
              <a:t> </a:t>
            </a:r>
            <a:r>
              <a:rPr lang="en-GB" altLang="en-US" dirty="0" err="1"/>
              <a:t>prilagodljive</a:t>
            </a:r>
            <a:r>
              <a:rPr lang="en-GB" altLang="en-US" dirty="0"/>
              <a:t>, </a:t>
            </a:r>
            <a:r>
              <a:rPr lang="en-GB" altLang="en-US" dirty="0" err="1"/>
              <a:t>kot</a:t>
            </a:r>
            <a:r>
              <a:rPr lang="en-GB" altLang="en-US" dirty="0"/>
              <a:t> </a:t>
            </a:r>
            <a:r>
              <a:rPr lang="en-GB" altLang="en-US" dirty="0" err="1"/>
              <a:t>individualistične</a:t>
            </a:r>
            <a:r>
              <a:rPr lang="en-GB" altLang="en-US" dirty="0"/>
              <a:t>. </a:t>
            </a:r>
            <a:r>
              <a:rPr lang="en-GB" altLang="en-US" dirty="0" err="1"/>
              <a:t>Nizke</a:t>
            </a:r>
            <a:r>
              <a:rPr lang="en-GB" altLang="en-US" dirty="0"/>
              <a:t> stave.</a:t>
            </a:r>
            <a:endParaRPr lang="sl-SI" altLang="en-US" dirty="0"/>
          </a:p>
          <a:p>
            <a:pPr>
              <a:spcBef>
                <a:spcPts val="600"/>
              </a:spcBef>
              <a:spcAft>
                <a:spcPts val="600"/>
              </a:spcAft>
            </a:pPr>
            <a:endParaRPr lang="en-GB" altLang="en-US" dirty="0"/>
          </a:p>
          <a:p>
            <a:pPr>
              <a:spcBef>
                <a:spcPts val="600"/>
              </a:spcBef>
              <a:spcAft>
                <a:spcPts val="600"/>
              </a:spcAft>
            </a:pPr>
            <a:r>
              <a:rPr lang="en-GB" altLang="en-US" dirty="0"/>
              <a:t>(</a:t>
            </a:r>
            <a:r>
              <a:rPr lang="en-GB" altLang="en-US" dirty="0" err="1"/>
              <a:t>Sassenberg</a:t>
            </a:r>
            <a:r>
              <a:rPr lang="en-GB" altLang="en-US" dirty="0"/>
              <a:t> in Jonas - </a:t>
            </a:r>
            <a:r>
              <a:rPr lang="en-GB" altLang="en-US" dirty="0" err="1"/>
              <a:t>izolacija</a:t>
            </a:r>
            <a:r>
              <a:rPr lang="en-GB" altLang="en-US" dirty="0"/>
              <a:t>, </a:t>
            </a:r>
            <a:r>
              <a:rPr lang="en-GB" altLang="en-US" dirty="0" err="1"/>
              <a:t>anonimnost</a:t>
            </a:r>
            <a:r>
              <a:rPr lang="en-GB" altLang="en-US" dirty="0"/>
              <a:t>, </a:t>
            </a:r>
            <a:r>
              <a:rPr lang="en-GB" altLang="en-US" dirty="0" err="1"/>
              <a:t>nezaupanje</a:t>
            </a:r>
            <a:r>
              <a:rPr lang="en-GB" altLang="en-US" dirty="0"/>
              <a:t> v </a:t>
            </a:r>
            <a:r>
              <a:rPr lang="en-GB" altLang="en-US" dirty="0" err="1"/>
              <a:t>informacijo</a:t>
            </a:r>
            <a:r>
              <a:rPr lang="en-GB" altLang="en-US" dirty="0"/>
              <a:t>. </a:t>
            </a:r>
            <a:r>
              <a:rPr lang="en-GB" altLang="en-US" dirty="0" err="1"/>
              <a:t>Delaš</a:t>
            </a:r>
            <a:r>
              <a:rPr lang="en-GB" altLang="en-US" dirty="0"/>
              <a:t> </a:t>
            </a:r>
            <a:r>
              <a:rPr lang="en-GB" altLang="en-US" dirty="0" err="1"/>
              <a:t>tisto</a:t>
            </a:r>
            <a:r>
              <a:rPr lang="en-GB" altLang="en-US" dirty="0"/>
              <a:t> </a:t>
            </a:r>
            <a:r>
              <a:rPr lang="en-GB" altLang="en-US" dirty="0" err="1"/>
              <a:t>kar</a:t>
            </a:r>
            <a:r>
              <a:rPr lang="en-GB" altLang="en-US" dirty="0"/>
              <a:t> </a:t>
            </a:r>
            <a:r>
              <a:rPr lang="en-GB" altLang="en-US" dirty="0" err="1"/>
              <a:t>ti</a:t>
            </a:r>
            <a:r>
              <a:rPr lang="en-GB" altLang="en-US" dirty="0"/>
              <a:t> </a:t>
            </a:r>
            <a:r>
              <a:rPr lang="en-GB" altLang="en-US" dirty="0" err="1"/>
              <a:t>rečejo</a:t>
            </a:r>
            <a:r>
              <a:rPr lang="en-GB" altLang="en-US" dirty="0"/>
              <a:t>, </a:t>
            </a:r>
            <a:r>
              <a:rPr lang="en-GB" altLang="en-US" dirty="0" err="1"/>
              <a:t>vendar</a:t>
            </a:r>
            <a:r>
              <a:rPr lang="en-GB" altLang="en-US" dirty="0"/>
              <a:t> se ne </a:t>
            </a:r>
            <a:r>
              <a:rPr lang="en-GB" altLang="en-US" dirty="0" err="1"/>
              <a:t>zaneseš</a:t>
            </a:r>
            <a:r>
              <a:rPr lang="en-GB" altLang="en-US" dirty="0"/>
              <a:t> </a:t>
            </a:r>
            <a:r>
              <a:rPr lang="en-GB" altLang="en-US" dirty="0" err="1"/>
              <a:t>na</a:t>
            </a:r>
            <a:r>
              <a:rPr lang="en-GB" altLang="en-US" dirty="0"/>
              <a:t> </a:t>
            </a:r>
            <a:r>
              <a:rPr lang="en-GB" altLang="en-US" dirty="0" err="1"/>
              <a:t>verodostojnost</a:t>
            </a:r>
            <a:r>
              <a:rPr lang="en-GB" altLang="en-US" dirty="0"/>
              <a:t>)</a:t>
            </a:r>
          </a:p>
          <a:p>
            <a:pPr>
              <a:spcBef>
                <a:spcPts val="600"/>
              </a:spcBef>
              <a:spcAft>
                <a:spcPts val="600"/>
              </a:spcAft>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24</a:t>
            </a:fld>
            <a:endParaRPr lang="sl-SI"/>
          </a:p>
        </p:txBody>
      </p:sp>
    </p:spTree>
    <p:extLst>
      <p:ext uri="{BB962C8B-B14F-4D97-AF65-F5344CB8AC3E}">
        <p14:creationId xmlns:p14="http://schemas.microsoft.com/office/powerpoint/2010/main" val="306252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sl-SI" altLang="en-US" dirty="0"/>
              <a:t>Verodostojnost – najbolj vpliva </a:t>
            </a:r>
            <a:r>
              <a:rPr lang="sl-SI" altLang="en-US" dirty="0" err="1"/>
              <a:t>Unikatnost</a:t>
            </a:r>
            <a:r>
              <a:rPr lang="sl-SI" altLang="en-US" dirty="0"/>
              <a:t>. Torej če je predmet nekaj posebnega, potem ljudje bolj ignorirajo indikatorje prevare.</a:t>
            </a:r>
          </a:p>
          <a:p>
            <a:pPr>
              <a:spcBef>
                <a:spcPts val="600"/>
              </a:spcBef>
              <a:spcAft>
                <a:spcPts val="600"/>
              </a:spcAft>
            </a:pPr>
            <a:r>
              <a:rPr lang="sl-SI" altLang="en-US" dirty="0"/>
              <a:t>Odgovoril – najbolj vpliva kako radi tvegamo v etičnem kontekstu. Če nam je vseeno ali je vse po pravilih, prej odgovorimo. Ironično je tu to indikator prevare.</a:t>
            </a:r>
          </a:p>
          <a:p>
            <a:pPr>
              <a:spcBef>
                <a:spcPts val="600"/>
              </a:spcBef>
              <a:spcAft>
                <a:spcPts val="600"/>
              </a:spcAft>
            </a:pPr>
            <a:r>
              <a:rPr lang="sl-SI" altLang="en-US" dirty="0"/>
              <a:t>Izgubil – spet </a:t>
            </a:r>
            <a:r>
              <a:rPr lang="sl-SI" altLang="en-US" dirty="0" err="1"/>
              <a:t>unikatnost</a:t>
            </a:r>
            <a:r>
              <a:rPr lang="sl-SI" altLang="en-US" dirty="0"/>
              <a:t>. Bolj smo pripravljeni zapravljat za stvari, ki so nekaj posebnega.</a:t>
            </a:r>
          </a:p>
          <a:p>
            <a:pPr>
              <a:spcBef>
                <a:spcPts val="600"/>
              </a:spcBef>
              <a:spcAft>
                <a:spcPts val="600"/>
              </a:spcAft>
            </a:pPr>
            <a:endParaRPr lang="sl-SI" altLang="en-US" dirty="0"/>
          </a:p>
          <a:p>
            <a:pPr marL="0" marR="0" lvl="0" indent="0" algn="l" defTabSz="914400" rtl="0" eaLnBrk="1" fontAlgn="base" latinLnBrk="0" hangingPunct="1">
              <a:lnSpc>
                <a:spcPct val="100000"/>
              </a:lnSpc>
              <a:spcBef>
                <a:spcPts val="600"/>
              </a:spcBef>
              <a:spcAft>
                <a:spcPts val="600"/>
              </a:spcAft>
              <a:buClrTx/>
              <a:buSzTx/>
              <a:buFontTx/>
              <a:buNone/>
              <a:tabLst/>
              <a:defRPr/>
            </a:pPr>
            <a:r>
              <a:rPr lang="en-GB" altLang="en-US" dirty="0" err="1"/>
              <a:t>Večina</a:t>
            </a:r>
            <a:r>
              <a:rPr lang="en-GB" altLang="en-US" dirty="0"/>
              <a:t> </a:t>
            </a:r>
            <a:r>
              <a:rPr lang="en-GB" altLang="en-US" dirty="0" err="1"/>
              <a:t>tistih</a:t>
            </a:r>
            <a:r>
              <a:rPr lang="en-GB" altLang="en-US" dirty="0"/>
              <a:t>, </a:t>
            </a:r>
            <a:r>
              <a:rPr lang="en-GB" altLang="en-US" dirty="0" err="1"/>
              <a:t>ki</a:t>
            </a:r>
            <a:r>
              <a:rPr lang="en-GB" altLang="en-US" dirty="0"/>
              <a:t> </a:t>
            </a:r>
            <a:r>
              <a:rPr lang="en-GB" altLang="en-US" dirty="0" err="1"/>
              <a:t>vloži</a:t>
            </a:r>
            <a:r>
              <a:rPr lang="en-GB" altLang="en-US" dirty="0"/>
              <a:t> denar, </a:t>
            </a:r>
            <a:r>
              <a:rPr lang="en-GB" altLang="en-US" dirty="0" err="1"/>
              <a:t>tudi</a:t>
            </a:r>
            <a:r>
              <a:rPr lang="en-GB" altLang="en-US" dirty="0"/>
              <a:t> </a:t>
            </a:r>
            <a:r>
              <a:rPr lang="en-GB" altLang="en-US" dirty="0" err="1"/>
              <a:t>izgubi</a:t>
            </a:r>
            <a:r>
              <a:rPr lang="en-GB" altLang="en-US" dirty="0"/>
              <a:t>. </a:t>
            </a:r>
            <a:r>
              <a:rPr lang="en-GB" altLang="en-US" dirty="0" err="1"/>
              <a:t>Tisti</a:t>
            </a:r>
            <a:r>
              <a:rPr lang="en-GB" altLang="en-US" dirty="0"/>
              <a:t>, </a:t>
            </a:r>
            <a:r>
              <a:rPr lang="en-GB" altLang="en-US" dirty="0" err="1"/>
              <a:t>ki</a:t>
            </a:r>
            <a:r>
              <a:rPr lang="en-GB" altLang="en-US" dirty="0"/>
              <a:t> </a:t>
            </a:r>
            <a:r>
              <a:rPr lang="en-GB" altLang="en-US" dirty="0" err="1"/>
              <a:t>iščejo</a:t>
            </a:r>
            <a:r>
              <a:rPr lang="en-GB" altLang="en-US" dirty="0"/>
              <a:t> </a:t>
            </a:r>
            <a:r>
              <a:rPr lang="en-GB" altLang="en-US" dirty="0" err="1"/>
              <a:t>nekaj</a:t>
            </a:r>
            <a:r>
              <a:rPr lang="en-GB" altLang="en-US" dirty="0"/>
              <a:t> </a:t>
            </a:r>
            <a:r>
              <a:rPr lang="en-GB" altLang="en-US" dirty="0" err="1"/>
              <a:t>posebnega</a:t>
            </a:r>
            <a:r>
              <a:rPr lang="en-GB" altLang="en-US" dirty="0"/>
              <a:t> in </a:t>
            </a:r>
            <a:r>
              <a:rPr lang="en-GB" altLang="en-US" dirty="0" err="1"/>
              <a:t>imajo</a:t>
            </a:r>
            <a:r>
              <a:rPr lang="en-GB" altLang="en-US" dirty="0"/>
              <a:t> </a:t>
            </a:r>
            <a:r>
              <a:rPr lang="en-GB" altLang="en-US" dirty="0" err="1"/>
              <a:t>radi</a:t>
            </a:r>
            <a:r>
              <a:rPr lang="en-GB" altLang="en-US" dirty="0"/>
              <a:t> adrenalin, </a:t>
            </a:r>
            <a:r>
              <a:rPr lang="en-GB" altLang="en-US" dirty="0" err="1"/>
              <a:t>večkrat</a:t>
            </a:r>
            <a:r>
              <a:rPr lang="en-GB" altLang="en-US" dirty="0"/>
              <a:t> </a:t>
            </a:r>
            <a:r>
              <a:rPr lang="en-GB" altLang="en-US" dirty="0" err="1"/>
              <a:t>izgubijo</a:t>
            </a:r>
            <a:r>
              <a:rPr lang="en-GB" altLang="en-US" dirty="0"/>
              <a:t>. </a:t>
            </a:r>
          </a:p>
          <a:p>
            <a:pPr>
              <a:spcBef>
                <a:spcPts val="600"/>
              </a:spcBef>
              <a:spcAft>
                <a:spcPts val="600"/>
              </a:spcAft>
            </a:pPr>
            <a:endParaRPr lang="en-GB" altLang="en-US" dirty="0"/>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25</a:t>
            </a:fld>
            <a:endParaRPr lang="sl-SI"/>
          </a:p>
        </p:txBody>
      </p:sp>
    </p:spTree>
    <p:extLst>
      <p:ext uri="{BB962C8B-B14F-4D97-AF65-F5344CB8AC3E}">
        <p14:creationId xmlns:p14="http://schemas.microsoft.com/office/powerpoint/2010/main" val="380455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r>
              <a:rPr lang="sl-SI" dirty="0">
                <a:latin typeface="Garamond"/>
                <a:cs typeface="Garamond"/>
                <a:sym typeface="Garamond" pitchFamily="18" charset="0"/>
              </a:rPr>
              <a:t>Na kaj se osredotočamo pri delu z žrtvami?</a:t>
            </a:r>
            <a:endParaRPr lang="en-GB" dirty="0">
              <a:latin typeface="Garamond"/>
              <a:cs typeface="Garamond"/>
              <a:sym typeface="Garamond" pitchFamily="18" charset="0"/>
            </a:endParaRP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latin typeface="Garamond"/>
              <a:sym typeface="Garamond" pitchFamily="18" charset="0"/>
            </a:endParaRPr>
          </a:p>
          <a:p>
            <a:pPr marL="271463" lvl="1" indent="0">
              <a:spcAft>
                <a:spcPts val="600"/>
              </a:spcAft>
              <a:buNone/>
            </a:pPr>
            <a:r>
              <a:rPr lang="en-GB" altLang="en-US" dirty="0"/>
              <a:t>a) </a:t>
            </a:r>
            <a:r>
              <a:rPr lang="en-GB" altLang="en-US" dirty="0" err="1"/>
              <a:t>Teorija</a:t>
            </a:r>
            <a:r>
              <a:rPr lang="en-GB" altLang="en-US" dirty="0"/>
              <a:t>. </a:t>
            </a:r>
            <a:r>
              <a:rPr lang="en-GB" altLang="en-US" i="1" dirty="0" err="1"/>
              <a:t>Dyrudova</a:t>
            </a:r>
            <a:r>
              <a:rPr lang="en-GB" altLang="en-US" i="1" dirty="0"/>
              <a:t> (2005) </a:t>
            </a:r>
            <a:r>
              <a:rPr lang="en-GB" altLang="en-US" dirty="0" err="1"/>
              <a:t>pravi</a:t>
            </a:r>
            <a:r>
              <a:rPr lang="en-GB" altLang="en-US" dirty="0"/>
              <a:t>, da 1% </a:t>
            </a:r>
            <a:r>
              <a:rPr lang="en-GB" altLang="en-US" dirty="0" err="1"/>
              <a:t>naslovnikov</a:t>
            </a:r>
            <a:r>
              <a:rPr lang="en-GB" altLang="en-US" dirty="0"/>
              <a:t> </a:t>
            </a:r>
            <a:r>
              <a:rPr lang="en-GB" altLang="en-US" dirty="0" err="1"/>
              <a:t>odgovori</a:t>
            </a:r>
            <a:r>
              <a:rPr lang="en-GB" altLang="en-US" dirty="0"/>
              <a:t> </a:t>
            </a:r>
            <a:r>
              <a:rPr lang="en-GB" altLang="en-US" dirty="0" err="1"/>
              <a:t>na</a:t>
            </a:r>
            <a:r>
              <a:rPr lang="en-GB" altLang="en-US" dirty="0"/>
              <a:t> (419) </a:t>
            </a:r>
            <a:r>
              <a:rPr lang="en-GB" altLang="en-US" dirty="0" err="1"/>
              <a:t>prevare</a:t>
            </a:r>
            <a:r>
              <a:rPr lang="en-GB" altLang="en-US" dirty="0"/>
              <a:t> in 1% od </a:t>
            </a:r>
            <a:r>
              <a:rPr lang="en-GB" altLang="en-US" dirty="0" err="1"/>
              <a:t>teh</a:t>
            </a:r>
            <a:r>
              <a:rPr lang="en-GB" altLang="en-US" dirty="0"/>
              <a:t> </a:t>
            </a:r>
            <a:r>
              <a:rPr lang="en-GB" altLang="en-US" dirty="0" err="1"/>
              <a:t>izgubi</a:t>
            </a:r>
            <a:r>
              <a:rPr lang="en-GB" altLang="en-US" dirty="0"/>
              <a:t> </a:t>
            </a:r>
            <a:r>
              <a:rPr lang="en-GB" altLang="en-US" dirty="0" err="1"/>
              <a:t>blaginjo</a:t>
            </a:r>
            <a:r>
              <a:rPr lang="en-GB" altLang="en-US" dirty="0"/>
              <a:t>. </a:t>
            </a:r>
            <a:r>
              <a:rPr lang="en-GB" altLang="en-US" dirty="0" err="1"/>
              <a:t>Učinkovitost</a:t>
            </a:r>
            <a:r>
              <a:rPr lang="en-GB" altLang="en-US" dirty="0"/>
              <a:t> = </a:t>
            </a:r>
            <a:r>
              <a:rPr lang="en-GB" altLang="en-US" b="1" dirty="0"/>
              <a:t>0,1 ‰ </a:t>
            </a:r>
            <a:r>
              <a:rPr lang="en-GB" altLang="en-US" dirty="0"/>
              <a:t>.</a:t>
            </a:r>
          </a:p>
          <a:p>
            <a:pPr marL="271463" lvl="1" indent="0">
              <a:spcAft>
                <a:spcPts val="600"/>
              </a:spcAft>
              <a:buNone/>
            </a:pPr>
            <a:r>
              <a:rPr lang="en-GB" altLang="en-US" dirty="0"/>
              <a:t>b) OFT </a:t>
            </a:r>
            <a:r>
              <a:rPr lang="en-GB" altLang="en-US" dirty="0" err="1"/>
              <a:t>poročilo</a:t>
            </a:r>
            <a:r>
              <a:rPr lang="en-GB" altLang="en-US" dirty="0"/>
              <a:t> (2009) </a:t>
            </a:r>
            <a:r>
              <a:rPr lang="en-GB" altLang="en-US" i="1" dirty="0" err="1"/>
              <a:t>ugiba</a:t>
            </a:r>
            <a:r>
              <a:rPr lang="en-GB" altLang="en-US" dirty="0"/>
              <a:t>, da v </a:t>
            </a:r>
            <a:r>
              <a:rPr lang="en-GB" altLang="en-US" dirty="0" err="1"/>
              <a:t>Angliji</a:t>
            </a:r>
            <a:r>
              <a:rPr lang="en-GB" altLang="en-US" dirty="0"/>
              <a:t> </a:t>
            </a:r>
            <a:r>
              <a:rPr lang="en-GB" altLang="en-US" dirty="0" err="1"/>
              <a:t>izgubi</a:t>
            </a:r>
            <a:r>
              <a:rPr lang="en-GB" altLang="en-US" dirty="0"/>
              <a:t> </a:t>
            </a:r>
            <a:r>
              <a:rPr lang="en-GB" altLang="en-US" dirty="0" err="1"/>
              <a:t>blaginjo</a:t>
            </a:r>
            <a:r>
              <a:rPr lang="en-GB" altLang="en-US" dirty="0"/>
              <a:t> </a:t>
            </a:r>
            <a:r>
              <a:rPr lang="en-GB" altLang="en-US" b="1" dirty="0"/>
              <a:t>5% </a:t>
            </a:r>
            <a:r>
              <a:rPr lang="en-GB" altLang="en-US" b="1" dirty="0" err="1"/>
              <a:t>populacije</a:t>
            </a:r>
            <a:r>
              <a:rPr lang="en-GB" altLang="en-US" dirty="0"/>
              <a:t> </a:t>
            </a:r>
            <a:r>
              <a:rPr lang="en-GB" altLang="en-US" dirty="0" err="1"/>
              <a:t>vsako</a:t>
            </a:r>
            <a:r>
              <a:rPr lang="en-GB" altLang="en-US" dirty="0"/>
              <a:t> </a:t>
            </a:r>
            <a:r>
              <a:rPr lang="en-GB" altLang="en-US" dirty="0" err="1"/>
              <a:t>leto</a:t>
            </a:r>
            <a:r>
              <a:rPr lang="en-GB" altLang="en-US" dirty="0"/>
              <a:t> </a:t>
            </a:r>
          </a:p>
          <a:p>
            <a:pPr marL="271463" lvl="1" indent="0">
              <a:spcAft>
                <a:spcPts val="600"/>
              </a:spcAft>
              <a:buNone/>
            </a:pPr>
            <a:r>
              <a:rPr lang="en-GB" altLang="en-US" dirty="0"/>
              <a:t>(c) </a:t>
            </a:r>
            <a:r>
              <a:rPr lang="en-GB" altLang="en-US" i="1" dirty="0"/>
              <a:t>Modic in Lea (2011)</a:t>
            </a:r>
            <a:r>
              <a:rPr lang="en-GB" altLang="en-US" dirty="0"/>
              <a:t> - </a:t>
            </a:r>
            <a:r>
              <a:rPr lang="en-GB" altLang="en-US" b="1" dirty="0"/>
              <a:t>13% </a:t>
            </a:r>
            <a:r>
              <a:rPr lang="en-GB" altLang="en-US" b="1" dirty="0" err="1"/>
              <a:t>odgovori</a:t>
            </a:r>
            <a:r>
              <a:rPr lang="en-GB" altLang="en-US" dirty="0"/>
              <a:t>, </a:t>
            </a:r>
            <a:r>
              <a:rPr lang="en-GB" altLang="en-US" b="1" dirty="0"/>
              <a:t>&lt; 1% </a:t>
            </a:r>
            <a:r>
              <a:rPr lang="en-GB" altLang="en-US" b="1" dirty="0" err="1"/>
              <a:t>izgubi</a:t>
            </a:r>
            <a:r>
              <a:rPr lang="en-GB" altLang="en-US" b="1" dirty="0"/>
              <a:t> </a:t>
            </a:r>
            <a:r>
              <a:rPr lang="en-GB" altLang="en-US" dirty="0" err="1"/>
              <a:t>blaginjo</a:t>
            </a:r>
            <a:r>
              <a:rPr lang="en-GB" altLang="en-US" dirty="0"/>
              <a:t>.</a:t>
            </a:r>
          </a:p>
          <a:p>
            <a:pPr marL="271463" lvl="1" indent="0">
              <a:spcAft>
                <a:spcPts val="600"/>
              </a:spcAft>
              <a:buNone/>
            </a:pPr>
            <a:r>
              <a:rPr lang="en-GB" altLang="en-US" dirty="0"/>
              <a:t>(d) </a:t>
            </a:r>
            <a:r>
              <a:rPr lang="en-GB" altLang="en-US" i="1" dirty="0"/>
              <a:t>Modic in Anderson (2015) </a:t>
            </a:r>
            <a:r>
              <a:rPr lang="en-GB" altLang="en-US" dirty="0"/>
              <a:t>- </a:t>
            </a:r>
            <a:r>
              <a:rPr lang="en-GB" altLang="en-US" b="1" dirty="0"/>
              <a:t>22%</a:t>
            </a:r>
            <a:r>
              <a:rPr lang="en-GB" altLang="en-US" dirty="0"/>
              <a:t> </a:t>
            </a:r>
            <a:r>
              <a:rPr lang="en-GB" altLang="en-US" dirty="0" err="1"/>
              <a:t>anketirancev</a:t>
            </a:r>
            <a:r>
              <a:rPr lang="en-GB" altLang="en-US" dirty="0"/>
              <a:t> </a:t>
            </a:r>
            <a:r>
              <a:rPr lang="en-GB" altLang="en-US" dirty="0" err="1"/>
              <a:t>poroča</a:t>
            </a:r>
            <a:r>
              <a:rPr lang="en-GB" altLang="en-US" dirty="0"/>
              <a:t> </a:t>
            </a:r>
            <a:r>
              <a:rPr lang="en-GB" altLang="en-US" dirty="0" err="1"/>
              <a:t>izgubo</a:t>
            </a:r>
            <a:r>
              <a:rPr lang="sl-SI" altLang="en-US" dirty="0"/>
              <a:t>.</a:t>
            </a:r>
            <a:r>
              <a:rPr lang="en-GB" altLang="en-US" dirty="0"/>
              <a:t> </a:t>
            </a:r>
          </a:p>
          <a:p>
            <a:pPr marL="271463" lvl="1" indent="0">
              <a:spcAft>
                <a:spcPts val="600"/>
              </a:spcAft>
              <a:buNone/>
            </a:pPr>
            <a:r>
              <a:rPr lang="en-GB" altLang="en-US" dirty="0"/>
              <a:t>(e) Modic in Clayton (2017, v </a:t>
            </a:r>
            <a:r>
              <a:rPr lang="en-GB" altLang="en-US" dirty="0" err="1"/>
              <a:t>pripravi</a:t>
            </a:r>
            <a:r>
              <a:rPr lang="en-GB" altLang="en-US" dirty="0"/>
              <a:t>) - </a:t>
            </a:r>
            <a:r>
              <a:rPr lang="en-GB" altLang="en-US" b="1" dirty="0"/>
              <a:t>9% </a:t>
            </a:r>
            <a:r>
              <a:rPr lang="en-GB" altLang="en-US" dirty="0" err="1"/>
              <a:t>vzorca</a:t>
            </a:r>
            <a:r>
              <a:rPr lang="en-GB" altLang="en-US" b="1" dirty="0"/>
              <a:t> </a:t>
            </a:r>
            <a:r>
              <a:rPr lang="en-GB" altLang="en-US" dirty="0" err="1"/>
              <a:t>izgubilo</a:t>
            </a:r>
            <a:r>
              <a:rPr lang="en-GB" altLang="en-US" dirty="0"/>
              <a:t> </a:t>
            </a:r>
            <a:r>
              <a:rPr lang="en-GB" altLang="en-US" dirty="0" err="1"/>
              <a:t>blaginjo</a:t>
            </a:r>
            <a:r>
              <a:rPr lang="en-GB" altLang="en-US" dirty="0"/>
              <a:t>.</a:t>
            </a:r>
          </a:p>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26</a:t>
            </a:fld>
            <a:endParaRPr lang="sl-SI"/>
          </a:p>
        </p:txBody>
      </p:sp>
    </p:spTree>
    <p:extLst>
      <p:ext uri="{BB962C8B-B14F-4D97-AF65-F5344CB8AC3E}">
        <p14:creationId xmlns:p14="http://schemas.microsoft.com/office/powerpoint/2010/main" val="4015586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536"/>
              </a:spcBef>
              <a:spcAft>
                <a:spcPts val="0"/>
              </a:spcAft>
              <a:buClr>
                <a:srgbClr val="FF0000"/>
              </a:buClr>
              <a:buSzPct val="70000"/>
              <a:buFontTx/>
              <a:buChar char="-"/>
              <a:tabLst/>
              <a:defRPr/>
            </a:pPr>
            <a:r>
              <a:rPr lang="en-GB" dirty="0"/>
              <a:t>Oni </a:t>
            </a:r>
            <a:r>
              <a:rPr lang="en-GB" dirty="0" err="1"/>
              <a:t>vejo</a:t>
            </a:r>
            <a:r>
              <a:rPr lang="en-GB" dirty="0"/>
              <a:t>, da </a:t>
            </a:r>
            <a:r>
              <a:rPr lang="en-GB" dirty="0" err="1"/>
              <a:t>umirajo</a:t>
            </a:r>
            <a:r>
              <a:rPr lang="en-GB" dirty="0"/>
              <a:t>.</a:t>
            </a:r>
          </a:p>
          <a:p>
            <a:pPr marL="171450" marR="0" lvl="0" indent="-171450" algn="l" defTabSz="914400" rtl="0" eaLnBrk="1" fontAlgn="auto" latinLnBrk="0" hangingPunct="1">
              <a:lnSpc>
                <a:spcPct val="100000"/>
              </a:lnSpc>
              <a:spcBef>
                <a:spcPts val="536"/>
              </a:spcBef>
              <a:spcAft>
                <a:spcPts val="0"/>
              </a:spcAft>
              <a:buClr>
                <a:srgbClr val="FF0000"/>
              </a:buClr>
              <a:buSzPct val="70000"/>
              <a:buFontTx/>
              <a:buChar char="-"/>
              <a:tabLst/>
              <a:defRPr/>
            </a:pPr>
            <a:r>
              <a:rPr lang="en-GB" dirty="0"/>
              <a:t>Ko </a:t>
            </a:r>
            <a:r>
              <a:rPr lang="en-GB" dirty="0" err="1"/>
              <a:t>koga</a:t>
            </a:r>
            <a:r>
              <a:rPr lang="en-GB" dirty="0"/>
              <a:t> </a:t>
            </a:r>
            <a:r>
              <a:rPr lang="en-GB" dirty="0" err="1"/>
              <a:t>ustavijo</a:t>
            </a:r>
            <a:r>
              <a:rPr lang="en-GB" dirty="0"/>
              <a:t>, </a:t>
            </a:r>
            <a:r>
              <a:rPr lang="en-GB" dirty="0" err="1"/>
              <a:t>smo</a:t>
            </a:r>
            <a:r>
              <a:rPr lang="en-GB" dirty="0"/>
              <a:t> </a:t>
            </a:r>
            <a:r>
              <a:rPr lang="en-GB" dirty="0" err="1"/>
              <a:t>srečni</a:t>
            </a:r>
            <a:r>
              <a:rPr lang="en-GB" dirty="0"/>
              <a:t>, da </a:t>
            </a:r>
            <a:r>
              <a:rPr lang="en-GB" dirty="0" err="1"/>
              <a:t>nismo</a:t>
            </a:r>
            <a:r>
              <a:rPr lang="en-GB" dirty="0"/>
              <a:t> mi.</a:t>
            </a:r>
          </a:p>
          <a:p>
            <a:pPr marL="171450" marR="0" lvl="0" indent="-171450" algn="l" defTabSz="914400" rtl="0" eaLnBrk="1" fontAlgn="auto" latinLnBrk="0" hangingPunct="1">
              <a:lnSpc>
                <a:spcPct val="100000"/>
              </a:lnSpc>
              <a:spcBef>
                <a:spcPts val="536"/>
              </a:spcBef>
              <a:spcAft>
                <a:spcPts val="0"/>
              </a:spcAft>
              <a:buClr>
                <a:srgbClr val="FF0000"/>
              </a:buClr>
              <a:buSzPct val="70000"/>
              <a:buFontTx/>
              <a:buChar char="-"/>
              <a:tabLst/>
              <a:defRPr/>
            </a:pPr>
            <a:r>
              <a:rPr lang="en-GB" dirty="0"/>
              <a:t>-</a:t>
            </a:r>
            <a:r>
              <a:rPr lang="en-GB" dirty="0" err="1"/>
              <a:t>Če</a:t>
            </a:r>
            <a:r>
              <a:rPr lang="en-GB" dirty="0"/>
              <a:t> mi </a:t>
            </a:r>
            <a:r>
              <a:rPr lang="en-GB" dirty="0" err="1"/>
              <a:t>bodo</a:t>
            </a:r>
            <a:r>
              <a:rPr lang="en-GB" dirty="0"/>
              <a:t> </a:t>
            </a:r>
            <a:r>
              <a:rPr lang="en-GB" dirty="0" err="1"/>
              <a:t>odsekal</a:t>
            </a:r>
            <a:r>
              <a:rPr lang="en-GB" dirty="0"/>
              <a:t> </a:t>
            </a:r>
            <a:r>
              <a:rPr lang="en-GB" dirty="0" err="1"/>
              <a:t>roko</a:t>
            </a:r>
            <a:r>
              <a:rPr lang="en-GB" dirty="0"/>
              <a:t> ko </a:t>
            </a:r>
            <a:r>
              <a:rPr lang="en-GB" dirty="0" err="1"/>
              <a:t>ukradem</a:t>
            </a:r>
            <a:r>
              <a:rPr lang="en-GB" dirty="0"/>
              <a:t> </a:t>
            </a:r>
            <a:r>
              <a:rPr lang="en-GB" dirty="0" err="1"/>
              <a:t>hlebec</a:t>
            </a:r>
            <a:r>
              <a:rPr lang="en-GB" dirty="0"/>
              <a:t> </a:t>
            </a:r>
            <a:r>
              <a:rPr lang="en-GB" dirty="0" err="1"/>
              <a:t>kruha</a:t>
            </a:r>
            <a:r>
              <a:rPr lang="en-GB" dirty="0"/>
              <a:t> </a:t>
            </a:r>
            <a:r>
              <a:rPr lang="en-GB" dirty="0" err="1"/>
              <a:t>ali</a:t>
            </a:r>
            <a:r>
              <a:rPr lang="en-GB" dirty="0"/>
              <a:t> </a:t>
            </a:r>
            <a:r>
              <a:rPr lang="en-GB" dirty="0" err="1"/>
              <a:t>oropam</a:t>
            </a:r>
            <a:r>
              <a:rPr lang="en-GB" dirty="0"/>
              <a:t> </a:t>
            </a:r>
            <a:r>
              <a:rPr lang="en-GB" dirty="0" err="1"/>
              <a:t>banko</a:t>
            </a:r>
            <a:r>
              <a:rPr lang="en-GB" dirty="0"/>
              <a:t>, </a:t>
            </a:r>
            <a:r>
              <a:rPr lang="en-GB" dirty="0" err="1"/>
              <a:t>bom</a:t>
            </a:r>
            <a:r>
              <a:rPr lang="en-GB" dirty="0"/>
              <a:t> </a:t>
            </a:r>
            <a:r>
              <a:rPr lang="en-GB" dirty="0" err="1"/>
              <a:t>raje</a:t>
            </a:r>
            <a:r>
              <a:rPr lang="en-GB" dirty="0"/>
              <a:t> </a:t>
            </a:r>
            <a:r>
              <a:rPr lang="en-GB" dirty="0" err="1"/>
              <a:t>ropal</a:t>
            </a:r>
            <a:r>
              <a:rPr lang="en-GB" dirty="0"/>
              <a:t> </a:t>
            </a:r>
            <a:r>
              <a:rPr lang="en-GB" dirty="0" err="1"/>
              <a:t>banke</a:t>
            </a:r>
            <a:r>
              <a:rPr lang="en-GB" dirty="0"/>
              <a:t>. </a:t>
            </a:r>
            <a:r>
              <a:rPr lang="en-GB" dirty="0" err="1"/>
              <a:t>Če</a:t>
            </a:r>
            <a:r>
              <a:rPr lang="en-GB" dirty="0"/>
              <a:t> me </a:t>
            </a:r>
            <a:r>
              <a:rPr lang="en-GB" dirty="0" err="1"/>
              <a:t>kaznujejo</a:t>
            </a:r>
            <a:r>
              <a:rPr lang="en-GB" dirty="0"/>
              <a:t> </a:t>
            </a:r>
            <a:r>
              <a:rPr lang="en-GB" dirty="0" err="1"/>
              <a:t>isto</a:t>
            </a:r>
            <a:r>
              <a:rPr lang="en-GB" dirty="0"/>
              <a:t> za </a:t>
            </a:r>
            <a:r>
              <a:rPr lang="en-GB" dirty="0" err="1"/>
              <a:t>smetenje</a:t>
            </a:r>
            <a:r>
              <a:rPr lang="en-GB" dirty="0"/>
              <a:t> po </a:t>
            </a:r>
            <a:r>
              <a:rPr lang="en-GB" dirty="0" err="1"/>
              <a:t>zelenicah</a:t>
            </a:r>
            <a:r>
              <a:rPr lang="en-GB" dirty="0"/>
              <a:t> </a:t>
            </a:r>
            <a:r>
              <a:rPr lang="en-GB" dirty="0" err="1"/>
              <a:t>ali</a:t>
            </a:r>
            <a:r>
              <a:rPr lang="en-GB" dirty="0"/>
              <a:t> </a:t>
            </a:r>
            <a:r>
              <a:rPr lang="en-GB" dirty="0" err="1"/>
              <a:t>oborožen</a:t>
            </a:r>
            <a:r>
              <a:rPr lang="en-GB" dirty="0"/>
              <a:t> </a:t>
            </a:r>
            <a:r>
              <a:rPr lang="en-GB" dirty="0" err="1"/>
              <a:t>rop</a:t>
            </a:r>
            <a:r>
              <a:rPr lang="en-GB" dirty="0"/>
              <a:t>, </a:t>
            </a:r>
            <a:r>
              <a:rPr lang="en-GB" dirty="0" err="1"/>
              <a:t>bom</a:t>
            </a:r>
            <a:r>
              <a:rPr lang="en-GB" dirty="0"/>
              <a:t> </a:t>
            </a:r>
            <a:r>
              <a:rPr lang="en-GB" dirty="0" err="1"/>
              <a:t>raje</a:t>
            </a:r>
            <a:r>
              <a:rPr lang="en-GB" dirty="0"/>
              <a:t> </a:t>
            </a:r>
            <a:r>
              <a:rPr lang="en-GB" dirty="0" err="1"/>
              <a:t>ropal</a:t>
            </a:r>
            <a:r>
              <a:rPr lang="en-GB" dirty="0"/>
              <a:t>. </a:t>
            </a:r>
            <a:r>
              <a:rPr lang="en-GB" dirty="0" err="1"/>
              <a:t>Če</a:t>
            </a:r>
            <a:r>
              <a:rPr lang="en-GB" dirty="0"/>
              <a:t> me </a:t>
            </a:r>
            <a:r>
              <a:rPr lang="en-GB" dirty="0" err="1"/>
              <a:t>usmrtijo</a:t>
            </a:r>
            <a:r>
              <a:rPr lang="en-GB" dirty="0"/>
              <a:t> </a:t>
            </a:r>
            <a:r>
              <a:rPr lang="en-GB" dirty="0" err="1"/>
              <a:t>ob</a:t>
            </a:r>
            <a:r>
              <a:rPr lang="en-GB" dirty="0"/>
              <a:t> </a:t>
            </a:r>
            <a:r>
              <a:rPr lang="en-GB" dirty="0" err="1"/>
              <a:t>ugrabitvi</a:t>
            </a:r>
            <a:r>
              <a:rPr lang="en-GB" dirty="0"/>
              <a:t> </a:t>
            </a:r>
            <a:r>
              <a:rPr lang="en-GB" dirty="0" err="1"/>
              <a:t>ali</a:t>
            </a:r>
            <a:r>
              <a:rPr lang="en-GB" dirty="0"/>
              <a:t> </a:t>
            </a:r>
            <a:r>
              <a:rPr lang="en-GB" dirty="0" err="1"/>
              <a:t>umoru</a:t>
            </a:r>
            <a:r>
              <a:rPr lang="en-GB" dirty="0"/>
              <a:t>, </a:t>
            </a:r>
            <a:r>
              <a:rPr lang="en-GB" dirty="0" err="1"/>
              <a:t>bom</a:t>
            </a:r>
            <a:r>
              <a:rPr lang="en-GB" dirty="0"/>
              <a:t> </a:t>
            </a:r>
            <a:r>
              <a:rPr lang="en-GB" dirty="0" err="1"/>
              <a:t>raje</a:t>
            </a:r>
            <a:r>
              <a:rPr lang="en-GB" dirty="0"/>
              <a:t> </a:t>
            </a:r>
            <a:r>
              <a:rPr lang="en-GB" dirty="0" err="1"/>
              <a:t>umoril</a:t>
            </a:r>
            <a:r>
              <a:rPr lang="en-GB" dirty="0"/>
              <a:t> </a:t>
            </a:r>
            <a:r>
              <a:rPr lang="en-GB" dirty="0" err="1"/>
              <a:t>ugrabljenega</a:t>
            </a:r>
            <a:r>
              <a:rPr lang="en-GB" dirty="0"/>
              <a:t> po </a:t>
            </a:r>
            <a:r>
              <a:rPr lang="en-GB" dirty="0" err="1"/>
              <a:t>prevzeti</a:t>
            </a:r>
            <a:r>
              <a:rPr lang="en-GB" dirty="0"/>
              <a:t> </a:t>
            </a:r>
            <a:r>
              <a:rPr lang="en-GB" dirty="0" err="1"/>
              <a:t>odkupnini</a:t>
            </a:r>
            <a:r>
              <a:rPr lang="en-GB" dirty="0"/>
              <a:t>, </a:t>
            </a:r>
            <a:r>
              <a:rPr lang="en-GB" dirty="0" err="1"/>
              <a:t>saj</a:t>
            </a:r>
            <a:r>
              <a:rPr lang="en-GB" dirty="0"/>
              <a:t> </a:t>
            </a:r>
            <a:r>
              <a:rPr lang="en-GB" dirty="0" err="1"/>
              <a:t>tako</a:t>
            </a:r>
            <a:r>
              <a:rPr lang="en-GB" dirty="0"/>
              <a:t> </a:t>
            </a:r>
            <a:r>
              <a:rPr lang="en-GB" dirty="0" err="1"/>
              <a:t>tvegam</a:t>
            </a:r>
            <a:r>
              <a:rPr lang="en-GB" dirty="0"/>
              <a:t> </a:t>
            </a:r>
            <a:r>
              <a:rPr lang="en-GB" dirty="0" err="1"/>
              <a:t>manj</a:t>
            </a:r>
            <a:r>
              <a:rPr lang="en-GB" dirty="0"/>
              <a:t>, </a:t>
            </a:r>
            <a:r>
              <a:rPr lang="en-GB" dirty="0" err="1"/>
              <a:t>kazen</a:t>
            </a:r>
            <a:r>
              <a:rPr lang="en-GB" dirty="0"/>
              <a:t> je pa v </a:t>
            </a:r>
            <a:r>
              <a:rPr lang="en-GB" dirty="0" err="1"/>
              <a:t>obeh</a:t>
            </a:r>
            <a:r>
              <a:rPr lang="en-GB" dirty="0"/>
              <a:t> </a:t>
            </a:r>
            <a:r>
              <a:rPr lang="en-GB" dirty="0" err="1"/>
              <a:t>primerih</a:t>
            </a:r>
            <a:r>
              <a:rPr lang="en-GB" dirty="0"/>
              <a:t> </a:t>
            </a:r>
            <a:r>
              <a:rPr lang="en-GB" dirty="0" err="1"/>
              <a:t>ista</a:t>
            </a:r>
            <a:r>
              <a:rPr lang="en-GB" dirty="0"/>
              <a:t>.</a:t>
            </a:r>
          </a:p>
          <a:p>
            <a:pPr marL="171450" marR="0" lvl="0" indent="-171450" algn="l" defTabSz="914400" rtl="0" eaLnBrk="1" fontAlgn="auto" latinLnBrk="0" hangingPunct="1">
              <a:lnSpc>
                <a:spcPct val="100000"/>
              </a:lnSpc>
              <a:spcBef>
                <a:spcPts val="536"/>
              </a:spcBef>
              <a:spcAft>
                <a:spcPts val="0"/>
              </a:spcAft>
              <a:buClr>
                <a:srgbClr val="FF0000"/>
              </a:buClr>
              <a:buSzPct val="70000"/>
              <a:buFontTx/>
              <a:buChar char="-"/>
              <a:tabLst/>
              <a:defRPr/>
            </a:pPr>
            <a:endParaRPr lang="en-GB" dirty="0"/>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r>
              <a:rPr lang="en-GB" dirty="0" err="1"/>
              <a:t>Nauk</a:t>
            </a:r>
            <a:r>
              <a:rPr lang="en-GB" dirty="0"/>
              <a:t> je, da </a:t>
            </a:r>
            <a:r>
              <a:rPr lang="en-GB" dirty="0" err="1"/>
              <a:t>moramo</a:t>
            </a:r>
            <a:r>
              <a:rPr lang="en-GB" dirty="0"/>
              <a:t> </a:t>
            </a:r>
            <a:r>
              <a:rPr lang="en-GB" dirty="0" err="1"/>
              <a:t>naslavljat</a:t>
            </a:r>
            <a:r>
              <a:rPr lang="en-GB" dirty="0"/>
              <a:t> </a:t>
            </a:r>
            <a:r>
              <a:rPr lang="en-GB" dirty="0" err="1"/>
              <a:t>obstoječe</a:t>
            </a:r>
            <a:r>
              <a:rPr lang="en-GB" dirty="0"/>
              <a:t> </a:t>
            </a:r>
            <a:r>
              <a:rPr lang="en-GB" dirty="0" err="1"/>
              <a:t>žrtve</a:t>
            </a:r>
            <a:r>
              <a:rPr lang="en-GB" dirty="0"/>
              <a:t> in ne </a:t>
            </a:r>
            <a:r>
              <a:rPr lang="en-GB" dirty="0" err="1"/>
              <a:t>tistih</a:t>
            </a:r>
            <a:r>
              <a:rPr lang="en-GB" dirty="0"/>
              <a:t>, </a:t>
            </a:r>
            <a:r>
              <a:rPr lang="en-GB" dirty="0" err="1"/>
              <a:t>ki</a:t>
            </a:r>
            <a:r>
              <a:rPr lang="en-GB" dirty="0"/>
              <a:t> </a:t>
            </a:r>
            <a:r>
              <a:rPr lang="en-GB" dirty="0" err="1"/>
              <a:t>jih</a:t>
            </a:r>
            <a:r>
              <a:rPr lang="en-GB" dirty="0"/>
              <a:t> </a:t>
            </a:r>
            <a:r>
              <a:rPr lang="en-GB" dirty="0" err="1"/>
              <a:t>tema</a:t>
            </a:r>
            <a:r>
              <a:rPr lang="en-GB" dirty="0"/>
              <a:t> ne </a:t>
            </a:r>
            <a:r>
              <a:rPr lang="en-GB" dirty="0" err="1"/>
              <a:t>zanima</a:t>
            </a:r>
            <a:r>
              <a:rPr lang="en-GB" dirty="0"/>
              <a:t>. </a:t>
            </a:r>
            <a:r>
              <a:rPr lang="en-GB" dirty="0" err="1"/>
              <a:t>Če</a:t>
            </a:r>
            <a:r>
              <a:rPr lang="en-GB" dirty="0"/>
              <a:t> </a:t>
            </a:r>
            <a:r>
              <a:rPr lang="en-GB" dirty="0" err="1"/>
              <a:t>že</a:t>
            </a:r>
            <a:r>
              <a:rPr lang="en-GB" dirty="0"/>
              <a:t> </a:t>
            </a:r>
            <a:r>
              <a:rPr lang="en-GB" dirty="0" err="1"/>
              <a:t>naslavljamo</a:t>
            </a:r>
            <a:r>
              <a:rPr lang="en-GB" dirty="0"/>
              <a:t> </a:t>
            </a:r>
            <a:r>
              <a:rPr lang="en-GB" dirty="0" err="1"/>
              <a:t>koga</a:t>
            </a:r>
            <a:r>
              <a:rPr lang="en-GB" dirty="0"/>
              <a:t>, </a:t>
            </a:r>
            <a:r>
              <a:rPr lang="en-GB" dirty="0" err="1"/>
              <a:t>ki</a:t>
            </a:r>
            <a:r>
              <a:rPr lang="en-GB" dirty="0"/>
              <a:t> </a:t>
            </a:r>
            <a:r>
              <a:rPr lang="en-GB" dirty="0" err="1"/>
              <a:t>še</a:t>
            </a:r>
            <a:r>
              <a:rPr lang="en-GB" dirty="0"/>
              <a:t> </a:t>
            </a:r>
            <a:r>
              <a:rPr lang="en-GB" dirty="0" err="1"/>
              <a:t>ni</a:t>
            </a:r>
            <a:r>
              <a:rPr lang="en-GB" dirty="0"/>
              <a:t> </a:t>
            </a:r>
            <a:r>
              <a:rPr lang="en-GB" dirty="0" err="1"/>
              <a:t>žrtev</a:t>
            </a:r>
            <a:r>
              <a:rPr lang="en-GB" dirty="0"/>
              <a:t>, </a:t>
            </a:r>
            <a:r>
              <a:rPr lang="en-GB" dirty="0" err="1"/>
              <a:t>potem</a:t>
            </a:r>
            <a:r>
              <a:rPr lang="en-GB" dirty="0"/>
              <a:t> </a:t>
            </a:r>
            <a:r>
              <a:rPr lang="en-GB" dirty="0" err="1"/>
              <a:t>bolj</a:t>
            </a:r>
            <a:r>
              <a:rPr lang="en-GB" dirty="0"/>
              <a:t> </a:t>
            </a:r>
            <a:r>
              <a:rPr lang="en-GB" dirty="0" err="1"/>
              <a:t>pomagajo</a:t>
            </a:r>
            <a:r>
              <a:rPr lang="en-GB" dirty="0"/>
              <a:t> </a:t>
            </a:r>
            <a:r>
              <a:rPr lang="en-GB" dirty="0" err="1"/>
              <a:t>kampanje</a:t>
            </a:r>
            <a:r>
              <a:rPr lang="en-GB" dirty="0"/>
              <a:t>, </a:t>
            </a:r>
            <a:r>
              <a:rPr lang="en-GB" dirty="0" err="1"/>
              <a:t>ki</a:t>
            </a:r>
            <a:r>
              <a:rPr lang="en-GB" dirty="0"/>
              <a:t> </a:t>
            </a:r>
            <a:r>
              <a:rPr lang="en-GB" dirty="0" err="1"/>
              <a:t>ogrozijo</a:t>
            </a:r>
            <a:r>
              <a:rPr lang="en-GB" dirty="0"/>
              <a:t> </a:t>
            </a:r>
            <a:r>
              <a:rPr lang="en-GB" dirty="0" err="1"/>
              <a:t>kako</a:t>
            </a:r>
            <a:r>
              <a:rPr lang="en-GB" dirty="0"/>
              <a:t> </a:t>
            </a:r>
            <a:r>
              <a:rPr lang="en-GB" dirty="0" err="1"/>
              <a:t>vrednoto</a:t>
            </a:r>
            <a:r>
              <a:rPr lang="en-GB" dirty="0"/>
              <a:t>. Na primer </a:t>
            </a:r>
            <a:r>
              <a:rPr lang="en-GB" dirty="0" err="1"/>
              <a:t>zdravljenje</a:t>
            </a:r>
            <a:r>
              <a:rPr lang="en-GB" dirty="0"/>
              <a:t> </a:t>
            </a:r>
            <a:r>
              <a:rPr lang="en-GB" dirty="0" err="1"/>
              <a:t>alkoholikov</a:t>
            </a:r>
            <a:r>
              <a:rPr lang="en-GB" dirty="0"/>
              <a:t> po TA. Ali pa “Je </a:t>
            </a:r>
            <a:r>
              <a:rPr lang="en-GB" dirty="0" err="1"/>
              <a:t>koga</a:t>
            </a:r>
            <a:r>
              <a:rPr lang="en-GB" dirty="0"/>
              <a:t> od </a:t>
            </a:r>
            <a:r>
              <a:rPr lang="en-GB" dirty="0" err="1"/>
              <a:t>vasih</a:t>
            </a:r>
            <a:r>
              <a:rPr lang="en-GB" dirty="0"/>
              <a:t> </a:t>
            </a:r>
            <a:r>
              <a:rPr lang="en-GB" dirty="0" err="1"/>
              <a:t>starsev</a:t>
            </a:r>
            <a:r>
              <a:rPr lang="en-GB" dirty="0"/>
              <a:t> </a:t>
            </a:r>
            <a:r>
              <a:rPr lang="en-GB" dirty="0" err="1"/>
              <a:t>kdo</a:t>
            </a:r>
            <a:r>
              <a:rPr lang="en-GB" dirty="0"/>
              <a:t> </a:t>
            </a:r>
            <a:r>
              <a:rPr lang="en-GB" dirty="0" err="1"/>
              <a:t>prevaral</a:t>
            </a:r>
            <a:r>
              <a:rPr lang="en-GB" dirty="0"/>
              <a:t>? </a:t>
            </a:r>
            <a:r>
              <a:rPr lang="en-GB" dirty="0" err="1"/>
              <a:t>Mislite</a:t>
            </a:r>
            <a:r>
              <a:rPr lang="en-GB" dirty="0"/>
              <a:t>, da so </a:t>
            </a:r>
            <a:r>
              <a:rPr lang="en-GB" dirty="0" err="1"/>
              <a:t>zabiti</a:t>
            </a:r>
            <a:r>
              <a:rPr lang="en-GB" dirty="0"/>
              <a:t>? </a:t>
            </a:r>
            <a:r>
              <a:rPr lang="en-GB" dirty="0" err="1"/>
              <a:t>Pohlepni</a:t>
            </a:r>
            <a:r>
              <a:rPr lang="en-GB" dirty="0"/>
              <a:t>? </a:t>
            </a:r>
            <a:r>
              <a:rPr lang="en-GB" dirty="0" err="1"/>
              <a:t>Če</a:t>
            </a:r>
            <a:r>
              <a:rPr lang="en-GB" dirty="0"/>
              <a:t> </a:t>
            </a:r>
            <a:r>
              <a:rPr lang="en-GB" dirty="0" err="1"/>
              <a:t>tega</a:t>
            </a:r>
            <a:r>
              <a:rPr lang="en-GB" dirty="0"/>
              <a:t> ne </a:t>
            </a:r>
            <a:r>
              <a:rPr lang="en-GB" dirty="0" err="1"/>
              <a:t>mislite</a:t>
            </a:r>
            <a:r>
              <a:rPr lang="en-GB" dirty="0"/>
              <a:t>, </a:t>
            </a:r>
            <a:r>
              <a:rPr lang="en-GB" dirty="0" err="1"/>
              <a:t>nas</a:t>
            </a:r>
            <a:r>
              <a:rPr lang="en-GB" dirty="0"/>
              <a:t> </a:t>
            </a:r>
            <a:r>
              <a:rPr lang="en-GB" dirty="0" err="1"/>
              <a:t>lahko</a:t>
            </a:r>
            <a:r>
              <a:rPr lang="en-GB" dirty="0"/>
              <a:t> </a:t>
            </a:r>
            <a:r>
              <a:rPr lang="en-GB" dirty="0" err="1"/>
              <a:t>poklicete</a:t>
            </a:r>
            <a:r>
              <a:rPr lang="en-GB" dirty="0"/>
              <a:t>…”</a:t>
            </a:r>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r>
              <a:rPr lang="en-GB" dirty="0"/>
              <a:t>David </a:t>
            </a:r>
            <a:r>
              <a:rPr lang="en-GB" dirty="0" err="1"/>
              <a:t>Spiegelhalter</a:t>
            </a:r>
            <a:r>
              <a:rPr lang="en-GB" dirty="0"/>
              <a:t> in NHS. 97% </a:t>
            </a:r>
            <a:r>
              <a:rPr lang="en-GB" dirty="0" err="1"/>
              <a:t>ljudi</a:t>
            </a:r>
            <a:r>
              <a:rPr lang="en-GB" dirty="0"/>
              <a:t> ne </a:t>
            </a:r>
            <a:r>
              <a:rPr lang="en-GB" dirty="0" err="1"/>
              <a:t>bere</a:t>
            </a:r>
            <a:r>
              <a:rPr lang="en-GB" dirty="0"/>
              <a:t> </a:t>
            </a:r>
            <a:r>
              <a:rPr lang="en-GB" dirty="0" err="1"/>
              <a:t>pamfletov</a:t>
            </a:r>
            <a:r>
              <a:rPr lang="en-GB" dirty="0"/>
              <a:t>, ne glede </a:t>
            </a:r>
            <a:r>
              <a:rPr lang="en-GB" dirty="0" err="1"/>
              <a:t>na</a:t>
            </a:r>
            <a:r>
              <a:rPr lang="en-GB" dirty="0"/>
              <a:t> to </a:t>
            </a:r>
            <a:r>
              <a:rPr lang="en-GB" dirty="0" err="1"/>
              <a:t>kako</a:t>
            </a:r>
            <a:r>
              <a:rPr lang="en-GB" dirty="0"/>
              <a:t> </a:t>
            </a:r>
            <a:r>
              <a:rPr lang="en-GB" dirty="0" err="1"/>
              <a:t>dostopni</a:t>
            </a:r>
            <a:r>
              <a:rPr lang="en-GB" dirty="0"/>
              <a:t> so. 3%, </a:t>
            </a:r>
            <a:r>
              <a:rPr lang="en-GB" dirty="0" err="1"/>
              <a:t>ki</a:t>
            </a:r>
            <a:r>
              <a:rPr lang="en-GB" dirty="0"/>
              <a:t> </a:t>
            </a:r>
            <a:r>
              <a:rPr lang="en-GB" dirty="0" err="1"/>
              <a:t>jih</a:t>
            </a:r>
            <a:r>
              <a:rPr lang="en-GB" dirty="0"/>
              <a:t> </a:t>
            </a:r>
            <a:r>
              <a:rPr lang="en-GB" dirty="0" err="1"/>
              <a:t>berejo</a:t>
            </a:r>
            <a:r>
              <a:rPr lang="en-GB" dirty="0"/>
              <a:t> pa </a:t>
            </a:r>
            <a:r>
              <a:rPr lang="en-GB" dirty="0" err="1"/>
              <a:t>hočejo</a:t>
            </a:r>
            <a:r>
              <a:rPr lang="en-GB" dirty="0"/>
              <a:t> </a:t>
            </a:r>
            <a:r>
              <a:rPr lang="en-GB" dirty="0" err="1"/>
              <a:t>podatke</a:t>
            </a:r>
            <a:r>
              <a:rPr lang="en-GB" dirty="0"/>
              <a:t>, ne </a:t>
            </a:r>
            <a:r>
              <a:rPr lang="en-GB" dirty="0" err="1"/>
              <a:t>puhlih</a:t>
            </a:r>
            <a:r>
              <a:rPr lang="en-GB" dirty="0"/>
              <a:t> </a:t>
            </a:r>
            <a:r>
              <a:rPr lang="en-GB" dirty="0" err="1"/>
              <a:t>fraz</a:t>
            </a:r>
            <a:r>
              <a:rPr lang="en-GB" dirty="0"/>
              <a:t>. </a:t>
            </a:r>
            <a:r>
              <a:rPr lang="en-GB" dirty="0" err="1"/>
              <a:t>Vir</a:t>
            </a:r>
            <a:r>
              <a:rPr lang="en-GB" dirty="0"/>
              <a:t> </a:t>
            </a:r>
            <a:r>
              <a:rPr lang="en-GB" dirty="0" err="1"/>
              <a:t>slike</a:t>
            </a:r>
            <a:r>
              <a:rPr lang="en-GB" dirty="0"/>
              <a:t>: D. </a:t>
            </a:r>
            <a:r>
              <a:rPr lang="en-GB" dirty="0" err="1"/>
              <a:t>Spiegelhalter</a:t>
            </a:r>
            <a:r>
              <a:rPr lang="en-GB" dirty="0"/>
              <a:t>, twitter.</a:t>
            </a:r>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a:p>
            <a:pPr marL="171450" marR="0" lvl="0" indent="-171450" algn="l" defTabSz="914400" rtl="0" eaLnBrk="1" fontAlgn="auto" latinLnBrk="0" hangingPunct="1">
              <a:lnSpc>
                <a:spcPct val="100000"/>
              </a:lnSpc>
              <a:spcBef>
                <a:spcPts val="536"/>
              </a:spcBef>
              <a:spcAft>
                <a:spcPts val="0"/>
              </a:spcAft>
              <a:buClr>
                <a:srgbClr val="FF0000"/>
              </a:buClr>
              <a:buSzPct val="70000"/>
              <a:buFontTx/>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27</a:t>
            </a:fld>
            <a:endParaRPr lang="sl-SI"/>
          </a:p>
        </p:txBody>
      </p:sp>
    </p:spTree>
    <p:extLst>
      <p:ext uri="{BB962C8B-B14F-4D97-AF65-F5344CB8AC3E}">
        <p14:creationId xmlns:p14="http://schemas.microsoft.com/office/powerpoint/2010/main" val="254176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r>
              <a:rPr lang="en-GB" dirty="0" err="1"/>
              <a:t>Hevristike</a:t>
            </a:r>
            <a:r>
              <a:rPr lang="en-GB" dirty="0"/>
              <a:t> – </a:t>
            </a:r>
            <a:r>
              <a:rPr lang="en-GB" dirty="0" err="1"/>
              <a:t>spet</a:t>
            </a:r>
            <a:r>
              <a:rPr lang="en-GB" dirty="0"/>
              <a:t> </a:t>
            </a:r>
            <a:r>
              <a:rPr lang="en-GB" dirty="0" err="1"/>
              <a:t>ena</a:t>
            </a:r>
            <a:r>
              <a:rPr lang="en-GB" dirty="0"/>
              <a:t> </a:t>
            </a:r>
            <a:r>
              <a:rPr lang="en-GB" dirty="0" err="1"/>
              <a:t>obširna</a:t>
            </a:r>
            <a:r>
              <a:rPr lang="en-GB" dirty="0"/>
              <a:t> </a:t>
            </a:r>
            <a:r>
              <a:rPr lang="en-GB" dirty="0" err="1"/>
              <a:t>tema</a:t>
            </a:r>
            <a:r>
              <a:rPr lang="en-GB" dirty="0"/>
              <a:t>.</a:t>
            </a:r>
          </a:p>
          <a:p>
            <a:pPr marL="228600" marR="0" lvl="0" indent="-228600" algn="l" defTabSz="914400" rtl="0" eaLnBrk="1" fontAlgn="auto" latinLnBrk="0" hangingPunct="1">
              <a:lnSpc>
                <a:spcPct val="100000"/>
              </a:lnSpc>
              <a:spcBef>
                <a:spcPts val="536"/>
              </a:spcBef>
              <a:spcAft>
                <a:spcPts val="0"/>
              </a:spcAft>
              <a:buClr>
                <a:srgbClr val="FF0000"/>
              </a:buClr>
              <a:buSzPct val="70000"/>
              <a:buFontTx/>
              <a:buAutoNum type="alphaLcParenBoth"/>
              <a:tabLst/>
              <a:defRPr/>
            </a:pPr>
            <a:r>
              <a:rPr lang="en-GB" dirty="0" err="1"/>
              <a:t>Zaupanje</a:t>
            </a:r>
            <a:r>
              <a:rPr lang="en-GB" dirty="0"/>
              <a:t>. </a:t>
            </a:r>
            <a:r>
              <a:rPr lang="en-GB" dirty="0" err="1"/>
              <a:t>Preobširna</a:t>
            </a:r>
            <a:r>
              <a:rPr lang="en-GB" dirty="0"/>
              <a:t> </a:t>
            </a:r>
            <a:r>
              <a:rPr lang="en-GB" dirty="0" err="1"/>
              <a:t>tema</a:t>
            </a:r>
            <a:r>
              <a:rPr lang="en-GB" dirty="0"/>
              <a:t> za </a:t>
            </a:r>
            <a:r>
              <a:rPr lang="en-GB" dirty="0" err="1"/>
              <a:t>tokrat</a:t>
            </a:r>
            <a:r>
              <a:rPr lang="en-GB" dirty="0"/>
              <a:t>. </a:t>
            </a:r>
          </a:p>
          <a:p>
            <a:pPr marL="228600" marR="0" lvl="0" indent="-228600" algn="l" defTabSz="914400" rtl="0" eaLnBrk="1" fontAlgn="auto" latinLnBrk="0" hangingPunct="1">
              <a:lnSpc>
                <a:spcPct val="100000"/>
              </a:lnSpc>
              <a:spcBef>
                <a:spcPts val="536"/>
              </a:spcBef>
              <a:spcAft>
                <a:spcPts val="0"/>
              </a:spcAft>
              <a:buClr>
                <a:srgbClr val="FF0000"/>
              </a:buClr>
              <a:buSzPct val="70000"/>
              <a:buFontTx/>
              <a:buAutoNum type="alphaLcParenBoth"/>
              <a:tabLst/>
              <a:defRPr/>
            </a:pPr>
            <a:r>
              <a:rPr lang="en-GB" dirty="0"/>
              <a:t>Ko bi </a:t>
            </a:r>
            <a:r>
              <a:rPr lang="en-GB" dirty="0" err="1"/>
              <a:t>vedeli</a:t>
            </a:r>
            <a:r>
              <a:rPr lang="en-GB" dirty="0"/>
              <a:t> </a:t>
            </a:r>
            <a:r>
              <a:rPr lang="en-GB" dirty="0" err="1"/>
              <a:t>koliko</a:t>
            </a:r>
            <a:r>
              <a:rPr lang="en-GB" dirty="0"/>
              <a:t> </a:t>
            </a:r>
            <a:r>
              <a:rPr lang="en-GB" dirty="0" err="1"/>
              <a:t>pošte</a:t>
            </a:r>
            <a:r>
              <a:rPr lang="en-GB" dirty="0"/>
              <a:t> </a:t>
            </a:r>
            <a:r>
              <a:rPr lang="en-GB" dirty="0" err="1"/>
              <a:t>žrtev</a:t>
            </a:r>
            <a:r>
              <a:rPr lang="en-GB" dirty="0"/>
              <a:t> </a:t>
            </a:r>
            <a:r>
              <a:rPr lang="en-GB" dirty="0" err="1"/>
              <a:t>dobivam</a:t>
            </a:r>
            <a:r>
              <a:rPr lang="en-GB" dirty="0"/>
              <a:t>….</a:t>
            </a:r>
          </a:p>
        </p:txBody>
      </p:sp>
      <p:sp>
        <p:nvSpPr>
          <p:cNvPr id="4" name="Slide Number Placeholder 3"/>
          <p:cNvSpPr>
            <a:spLocks noGrp="1"/>
          </p:cNvSpPr>
          <p:nvPr>
            <p:ph type="sldNum" sz="quarter" idx="5"/>
          </p:nvPr>
        </p:nvSpPr>
        <p:spPr/>
        <p:txBody>
          <a:bodyPr/>
          <a:lstStyle/>
          <a:p>
            <a:fld id="{2F42A9C3-C4C6-4101-903E-C3FA7F28B62F}" type="slidenum">
              <a:rPr lang="sl-SI" smtClean="0"/>
              <a:t>28</a:t>
            </a:fld>
            <a:endParaRPr lang="sl-SI"/>
          </a:p>
        </p:txBody>
      </p:sp>
    </p:spTree>
    <p:extLst>
      <p:ext uri="{BB962C8B-B14F-4D97-AF65-F5344CB8AC3E}">
        <p14:creationId xmlns:p14="http://schemas.microsoft.com/office/powerpoint/2010/main" val="1042050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29</a:t>
            </a:fld>
            <a:endParaRPr lang="sl-SI"/>
          </a:p>
        </p:txBody>
      </p:sp>
    </p:spTree>
    <p:extLst>
      <p:ext uri="{BB962C8B-B14F-4D97-AF65-F5344CB8AC3E}">
        <p14:creationId xmlns:p14="http://schemas.microsoft.com/office/powerpoint/2010/main" val="3344252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30</a:t>
            </a:fld>
            <a:endParaRPr lang="sl-SI"/>
          </a:p>
        </p:txBody>
      </p:sp>
    </p:spTree>
    <p:extLst>
      <p:ext uri="{BB962C8B-B14F-4D97-AF65-F5344CB8AC3E}">
        <p14:creationId xmlns:p14="http://schemas.microsoft.com/office/powerpoint/2010/main" val="296747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 typeface="Wingdings" panose="05000000000000000000" pitchFamily="2" charset="2"/>
              <a:buChar char="§"/>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31</a:t>
            </a:fld>
            <a:endParaRPr lang="sl-SI"/>
          </a:p>
        </p:txBody>
      </p:sp>
    </p:spTree>
    <p:extLst>
      <p:ext uri="{BB962C8B-B14F-4D97-AF65-F5344CB8AC3E}">
        <p14:creationId xmlns:p14="http://schemas.microsoft.com/office/powerpoint/2010/main" val="3210010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32</a:t>
            </a:fld>
            <a:endParaRPr lang="sl-SI"/>
          </a:p>
        </p:txBody>
      </p:sp>
    </p:spTree>
    <p:extLst>
      <p:ext uri="{BB962C8B-B14F-4D97-AF65-F5344CB8AC3E}">
        <p14:creationId xmlns:p14="http://schemas.microsoft.com/office/powerpoint/2010/main" val="34925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5"/>
          </p:nvPr>
        </p:nvSpPr>
        <p:spPr/>
        <p:txBody>
          <a:bodyPr/>
          <a:lstStyle/>
          <a:p>
            <a:fld id="{2F42A9C3-C4C6-4101-903E-C3FA7F28B62F}" type="slidenum">
              <a:rPr lang="sl-SI" smtClean="0"/>
              <a:t>5</a:t>
            </a:fld>
            <a:endParaRPr lang="sl-SI"/>
          </a:p>
        </p:txBody>
      </p:sp>
    </p:spTree>
    <p:extLst>
      <p:ext uri="{BB962C8B-B14F-4D97-AF65-F5344CB8AC3E}">
        <p14:creationId xmlns:p14="http://schemas.microsoft.com/office/powerpoint/2010/main" val="128994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536"/>
              </a:spcBef>
              <a:spcAft>
                <a:spcPts val="0"/>
              </a:spcAft>
              <a:buClr>
                <a:srgbClr val="FF0000"/>
              </a:buClr>
              <a:buSzPct val="70000"/>
              <a:buFontTx/>
              <a:buNone/>
              <a:tabLst/>
              <a:defRPr/>
            </a:pP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33</a:t>
            </a:fld>
            <a:endParaRPr lang="sl-SI"/>
          </a:p>
        </p:txBody>
      </p:sp>
    </p:spTree>
    <p:extLst>
      <p:ext uri="{BB962C8B-B14F-4D97-AF65-F5344CB8AC3E}">
        <p14:creationId xmlns:p14="http://schemas.microsoft.com/office/powerpoint/2010/main" val="3211609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 -&gt; Office of fair trading -&gt; </a:t>
            </a:r>
            <a:r>
              <a:rPr lang="en-GB" dirty="0" err="1"/>
              <a:t>Zavod</a:t>
            </a:r>
            <a:r>
              <a:rPr lang="en-GB" dirty="0"/>
              <a:t> za </a:t>
            </a:r>
            <a:r>
              <a:rPr lang="en-GB" dirty="0" err="1"/>
              <a:t>zaščito</a:t>
            </a:r>
            <a:r>
              <a:rPr lang="en-GB" dirty="0"/>
              <a:t> </a:t>
            </a:r>
            <a:r>
              <a:rPr lang="en-GB" dirty="0" err="1"/>
              <a:t>potrošnikov</a:t>
            </a:r>
            <a:r>
              <a:rPr lang="en-GB" dirty="0"/>
              <a:t>.</a:t>
            </a:r>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err="1"/>
              <a:t>Prevare</a:t>
            </a:r>
            <a:r>
              <a:rPr lang="en-GB" altLang="en-US" dirty="0"/>
              <a:t> =</a:t>
            </a:r>
            <a:r>
              <a:rPr lang="en-GB" altLang="en-US" baseline="0" dirty="0"/>
              <a:t> marketing </a:t>
            </a:r>
            <a:r>
              <a:rPr lang="en-GB" altLang="en-US" dirty="0"/>
              <a:t>Edina </a:t>
            </a:r>
            <a:r>
              <a:rPr lang="en-GB" altLang="en-US" dirty="0" err="1"/>
              <a:t>pomembna</a:t>
            </a:r>
            <a:r>
              <a:rPr lang="en-GB" altLang="en-US" dirty="0"/>
              <a:t> </a:t>
            </a:r>
            <a:r>
              <a:rPr lang="en-GB" altLang="en-US" dirty="0" err="1"/>
              <a:t>razlika</a:t>
            </a:r>
            <a:r>
              <a:rPr lang="en-GB" altLang="en-US" dirty="0"/>
              <a:t> je, da je </a:t>
            </a:r>
            <a:r>
              <a:rPr lang="en-GB" altLang="en-US" dirty="0" err="1"/>
              <a:t>pri</a:t>
            </a:r>
            <a:r>
              <a:rPr lang="en-GB" altLang="en-US" dirty="0"/>
              <a:t> </a:t>
            </a:r>
            <a:r>
              <a:rPr lang="en-GB" altLang="en-US" dirty="0" err="1"/>
              <a:t>prevarah</a:t>
            </a:r>
            <a:r>
              <a:rPr lang="en-GB" altLang="en-US" dirty="0"/>
              <a:t> </a:t>
            </a:r>
            <a:r>
              <a:rPr lang="en-GB" altLang="en-US" dirty="0" err="1"/>
              <a:t>končni</a:t>
            </a:r>
            <a:r>
              <a:rPr lang="en-GB" altLang="en-US" dirty="0"/>
              <a:t> </a:t>
            </a:r>
            <a:r>
              <a:rPr lang="en-GB" altLang="en-US" dirty="0" err="1"/>
              <a:t>produkt</a:t>
            </a:r>
            <a:r>
              <a:rPr lang="en-GB" altLang="en-US" dirty="0"/>
              <a:t> </a:t>
            </a:r>
            <a:r>
              <a:rPr lang="en-GB" altLang="en-US" dirty="0" err="1"/>
              <a:t>običajno</a:t>
            </a:r>
            <a:r>
              <a:rPr lang="en-GB" altLang="en-US" dirty="0"/>
              <a:t> </a:t>
            </a:r>
            <a:r>
              <a:rPr lang="en-GB" altLang="en-US" dirty="0" err="1"/>
              <a:t>nezakonit</a:t>
            </a:r>
            <a:r>
              <a:rPr lang="en-GB" altLang="en-US" dirty="0"/>
              <a:t>. Ko </a:t>
            </a:r>
            <a:r>
              <a:rPr lang="en-GB" altLang="en-US" dirty="0" err="1"/>
              <a:t>sem</a:t>
            </a:r>
            <a:r>
              <a:rPr lang="en-GB" altLang="en-US" dirty="0"/>
              <a:t> </a:t>
            </a:r>
            <a:r>
              <a:rPr lang="en-GB" altLang="en-US" dirty="0" err="1"/>
              <a:t>pričel</a:t>
            </a:r>
            <a:r>
              <a:rPr lang="en-GB" altLang="en-US" dirty="0"/>
              <a:t> z </a:t>
            </a:r>
            <a:r>
              <a:rPr lang="en-GB" altLang="en-US" dirty="0" err="1"/>
              <a:t>raziskovanjem</a:t>
            </a:r>
            <a:r>
              <a:rPr lang="en-GB" altLang="en-US" dirty="0"/>
              <a:t>, je </a:t>
            </a:r>
            <a:r>
              <a:rPr lang="en-GB" altLang="en-US" dirty="0" err="1"/>
              <a:t>bil</a:t>
            </a:r>
            <a:r>
              <a:rPr lang="en-GB" altLang="en-US" dirty="0"/>
              <a:t> to </a:t>
            </a:r>
            <a:r>
              <a:rPr lang="en-GB" altLang="en-US" dirty="0" err="1"/>
              <a:t>eden</a:t>
            </a:r>
            <a:r>
              <a:rPr lang="en-GB" altLang="en-US" dirty="0"/>
              <a:t> od </a:t>
            </a:r>
            <a:r>
              <a:rPr lang="en-GB" altLang="en-US" dirty="0" err="1"/>
              <a:t>mojih</a:t>
            </a:r>
            <a:r>
              <a:rPr lang="en-GB" altLang="en-US" dirty="0"/>
              <a:t> </a:t>
            </a:r>
            <a:r>
              <a:rPr lang="en-GB" altLang="en-US" dirty="0" err="1"/>
              <a:t>temeljev</a:t>
            </a:r>
            <a:r>
              <a:rPr lang="en-GB" altLang="en-US" dirty="0"/>
              <a:t>, </a:t>
            </a:r>
            <a:r>
              <a:rPr lang="en-GB" altLang="en-US" dirty="0" err="1"/>
              <a:t>ki</a:t>
            </a:r>
            <a:r>
              <a:rPr lang="en-GB" altLang="en-US" dirty="0"/>
              <a:t> </a:t>
            </a:r>
            <a:r>
              <a:rPr lang="en-GB" altLang="en-US" dirty="0" err="1"/>
              <a:t>sem</a:t>
            </a:r>
            <a:r>
              <a:rPr lang="en-GB" altLang="en-US" dirty="0"/>
              <a:t> </a:t>
            </a:r>
            <a:r>
              <a:rPr lang="en-GB" altLang="en-US" dirty="0" err="1"/>
              <a:t>ga</a:t>
            </a:r>
            <a:r>
              <a:rPr lang="en-GB" altLang="en-US" dirty="0"/>
              <a:t> </a:t>
            </a:r>
            <a:r>
              <a:rPr lang="en-GB" altLang="en-US" dirty="0" err="1"/>
              <a:t>nameraval</a:t>
            </a:r>
            <a:r>
              <a:rPr lang="en-GB" altLang="en-US" dirty="0"/>
              <a:t> </a:t>
            </a:r>
            <a:r>
              <a:rPr lang="en-GB" altLang="en-US" dirty="0" err="1"/>
              <a:t>potrditi</a:t>
            </a:r>
            <a:endParaRPr lang="en-GB"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err="1"/>
              <a:t>Če</a:t>
            </a:r>
            <a:r>
              <a:rPr lang="en-GB" altLang="en-US" dirty="0"/>
              <a:t> </a:t>
            </a:r>
            <a:r>
              <a:rPr lang="en-GB" altLang="en-US" dirty="0" err="1"/>
              <a:t>pomislimo</a:t>
            </a:r>
            <a:r>
              <a:rPr lang="en-GB" altLang="en-US" dirty="0"/>
              <a:t> - v </a:t>
            </a:r>
            <a:r>
              <a:rPr lang="en-GB" altLang="en-US" dirty="0" err="1"/>
              <a:t>prevarah</a:t>
            </a:r>
            <a:r>
              <a:rPr lang="en-GB" altLang="en-US" dirty="0"/>
              <a:t> in v </a:t>
            </a:r>
            <a:r>
              <a:rPr lang="en-GB" altLang="en-US" dirty="0" err="1"/>
              <a:t>marketingu</a:t>
            </a:r>
            <a:r>
              <a:rPr lang="en-GB" altLang="en-US" dirty="0"/>
              <a:t> </a:t>
            </a:r>
            <a:r>
              <a:rPr lang="en-GB" altLang="en-US" dirty="0" err="1"/>
              <a:t>nam</a:t>
            </a:r>
            <a:r>
              <a:rPr lang="en-GB" altLang="en-US" dirty="0"/>
              <a:t>, </a:t>
            </a:r>
            <a:r>
              <a:rPr lang="en-GB" altLang="en-US" dirty="0" err="1"/>
              <a:t>potrošnikom</a:t>
            </a:r>
            <a:r>
              <a:rPr lang="en-GB" altLang="en-US" dirty="0"/>
              <a:t>, </a:t>
            </a:r>
            <a:r>
              <a:rPr lang="en-GB" altLang="en-US" dirty="0" err="1"/>
              <a:t>nekdo</a:t>
            </a:r>
            <a:r>
              <a:rPr lang="en-GB" altLang="en-US" dirty="0"/>
              <a:t> </a:t>
            </a:r>
            <a:r>
              <a:rPr lang="en-GB" altLang="en-US" dirty="0" err="1"/>
              <a:t>nekaj</a:t>
            </a:r>
            <a:r>
              <a:rPr lang="en-GB" altLang="en-US" dirty="0"/>
              <a:t> </a:t>
            </a:r>
            <a:r>
              <a:rPr lang="en-GB" altLang="en-US" dirty="0" err="1"/>
              <a:t>prodaja</a:t>
            </a:r>
            <a:r>
              <a:rPr lang="en-GB" altLang="en-US" dirty="0"/>
              <a:t>. In mi to </a:t>
            </a:r>
            <a:r>
              <a:rPr lang="en-GB" altLang="en-US" dirty="0" err="1"/>
              <a:t>kupimo</a:t>
            </a:r>
            <a:r>
              <a:rPr lang="en-GB" altLang="en-US" dirty="0"/>
              <a:t> </a:t>
            </a:r>
            <a:r>
              <a:rPr lang="en-GB" altLang="en-US" dirty="0" err="1"/>
              <a:t>ali</a:t>
            </a:r>
            <a:r>
              <a:rPr lang="en-GB" altLang="en-US" dirty="0"/>
              <a:t> ne).</a:t>
            </a:r>
          </a:p>
          <a:p>
            <a:endParaRPr lang="en-GB" dirty="0"/>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7</a:t>
            </a:fld>
            <a:endParaRPr lang="sl-SI"/>
          </a:p>
        </p:txBody>
      </p:sp>
    </p:spTree>
    <p:extLst>
      <p:ext uri="{BB962C8B-B14F-4D97-AF65-F5344CB8AC3E}">
        <p14:creationId xmlns:p14="http://schemas.microsoft.com/office/powerpoint/2010/main" val="1348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Vsako</a:t>
            </a:r>
            <a:r>
              <a:rPr lang="en-GB" dirty="0"/>
              <a:t> </a:t>
            </a:r>
            <a:r>
              <a:rPr lang="en-GB" dirty="0" err="1"/>
              <a:t>izhodišče</a:t>
            </a:r>
            <a:r>
              <a:rPr lang="en-GB" dirty="0"/>
              <a:t> </a:t>
            </a:r>
            <a:r>
              <a:rPr lang="en-GB" dirty="0" err="1"/>
              <a:t>na</a:t>
            </a:r>
            <a:r>
              <a:rPr lang="en-GB" dirty="0"/>
              <a:t> </a:t>
            </a:r>
            <a:r>
              <a:rPr lang="en-GB" dirty="0" err="1"/>
              <a:t>svoji</a:t>
            </a:r>
            <a:r>
              <a:rPr lang="en-GB" dirty="0"/>
              <a:t> </a:t>
            </a:r>
            <a:r>
              <a:rPr lang="en-GB" dirty="0" err="1"/>
              <a:t>prosojnici</a:t>
            </a:r>
            <a:r>
              <a:rPr lang="en-GB" dirty="0"/>
              <a:t>.</a:t>
            </a: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8</a:t>
            </a:fld>
            <a:endParaRPr lang="sl-SI"/>
          </a:p>
        </p:txBody>
      </p:sp>
    </p:spTree>
    <p:extLst>
      <p:ext uri="{BB962C8B-B14F-4D97-AF65-F5344CB8AC3E}">
        <p14:creationId xmlns:p14="http://schemas.microsoft.com/office/powerpoint/2010/main" val="357039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Vsako</a:t>
            </a:r>
            <a:r>
              <a:rPr lang="en-GB" dirty="0"/>
              <a:t> </a:t>
            </a:r>
            <a:r>
              <a:rPr lang="en-GB" dirty="0" err="1"/>
              <a:t>izhodišče</a:t>
            </a:r>
            <a:r>
              <a:rPr lang="en-GB" dirty="0"/>
              <a:t> </a:t>
            </a:r>
            <a:r>
              <a:rPr lang="en-GB" dirty="0" err="1"/>
              <a:t>na</a:t>
            </a:r>
            <a:r>
              <a:rPr lang="en-GB" dirty="0"/>
              <a:t> </a:t>
            </a:r>
            <a:r>
              <a:rPr lang="en-GB" dirty="0" err="1"/>
              <a:t>svoji</a:t>
            </a:r>
            <a:r>
              <a:rPr lang="en-GB" dirty="0"/>
              <a:t> </a:t>
            </a:r>
            <a:r>
              <a:rPr lang="en-GB" dirty="0" err="1"/>
              <a:t>prosojnici</a:t>
            </a:r>
            <a:r>
              <a:rPr lang="en-GB" dirty="0"/>
              <a:t>.</a:t>
            </a:r>
          </a:p>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9</a:t>
            </a:fld>
            <a:endParaRPr lang="sl-SI"/>
          </a:p>
        </p:txBody>
      </p:sp>
    </p:spTree>
    <p:extLst>
      <p:ext uri="{BB962C8B-B14F-4D97-AF65-F5344CB8AC3E}">
        <p14:creationId xmlns:p14="http://schemas.microsoft.com/office/powerpoint/2010/main" val="165925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latin typeface="Garamond"/>
                <a:cs typeface="Garamond"/>
                <a:sym typeface="Garamond" pitchFamily="18" charset="0"/>
              </a:rPr>
              <a:t>ɑ</a:t>
            </a:r>
            <a:r>
              <a:rPr lang="en-GB" dirty="0">
                <a:latin typeface="Garamond"/>
                <a:cs typeface="Garamond"/>
                <a:sym typeface="Garamond" pitchFamily="18" charset="0"/>
              </a:rPr>
              <a:t> =&gt; Observed power (http://daniellakens.blogspot.com/2014/12/observed-power-and-what-to-do-if-your.html#:~:text=Observed%20power%20(or%20post%2Dhoc,true%20difference%20to%20be%20found.)</a:t>
            </a:r>
          </a:p>
          <a:p>
            <a:endParaRPr lang="en-GB" dirty="0">
              <a:latin typeface="Garamond"/>
              <a:sym typeface="Garamond" pitchFamily="18" charset="0"/>
            </a:endParaRPr>
          </a:p>
          <a:p>
            <a:r>
              <a:rPr lang="en-GB" dirty="0" err="1">
                <a:latin typeface="Garamond"/>
                <a:sym typeface="Garamond" pitchFamily="18" charset="0"/>
              </a:rPr>
              <a:t>Nizek</a:t>
            </a:r>
            <a:r>
              <a:rPr lang="en-GB" dirty="0">
                <a:latin typeface="Garamond"/>
                <a:sym typeface="Garamond" pitchFamily="18" charset="0"/>
              </a:rPr>
              <a:t> </a:t>
            </a:r>
            <a:r>
              <a:rPr lang="en-GB" dirty="0" err="1">
                <a:latin typeface="Garamond"/>
                <a:sym typeface="Garamond" pitchFamily="18" charset="0"/>
              </a:rPr>
              <a:t>efekt</a:t>
            </a:r>
            <a:r>
              <a:rPr lang="en-GB" dirty="0">
                <a:latin typeface="Garamond"/>
                <a:sym typeface="Garamond" pitchFamily="18" charset="0"/>
              </a:rPr>
              <a:t> (</a:t>
            </a:r>
            <a:r>
              <a:rPr lang="en-GB" dirty="0" err="1">
                <a:latin typeface="Garamond"/>
                <a:sym typeface="Garamond" pitchFamily="18" charset="0"/>
              </a:rPr>
              <a:t>učinek</a:t>
            </a:r>
            <a:r>
              <a:rPr lang="en-GB" dirty="0">
                <a:latin typeface="Garamond"/>
                <a:sym typeface="Garamond" pitchFamily="18" charset="0"/>
              </a:rPr>
              <a:t>). Za </a:t>
            </a:r>
            <a:r>
              <a:rPr lang="en-GB" dirty="0" err="1">
                <a:latin typeface="Garamond"/>
                <a:sym typeface="Garamond" pitchFamily="18" charset="0"/>
              </a:rPr>
              <a:t>pričakovat</a:t>
            </a:r>
            <a:r>
              <a:rPr lang="en-GB" dirty="0">
                <a:latin typeface="Garamond"/>
                <a:sym typeface="Garamond" pitchFamily="18" charset="0"/>
              </a:rPr>
              <a:t>. </a:t>
            </a:r>
            <a:r>
              <a:rPr lang="en-GB" dirty="0" err="1">
                <a:latin typeface="Garamond"/>
                <a:sym typeface="Garamond" pitchFamily="18" charset="0"/>
              </a:rPr>
              <a:t>Mnogo</a:t>
            </a:r>
            <a:r>
              <a:rPr lang="en-GB" dirty="0">
                <a:latin typeface="Garamond"/>
                <a:sym typeface="Garamond" pitchFamily="18" charset="0"/>
              </a:rPr>
              <a:t> </a:t>
            </a:r>
            <a:r>
              <a:rPr lang="en-GB" dirty="0" err="1">
                <a:latin typeface="Garamond"/>
                <a:sym typeface="Garamond" pitchFamily="18" charset="0"/>
              </a:rPr>
              <a:t>drugih</a:t>
            </a:r>
            <a:r>
              <a:rPr lang="en-GB" dirty="0">
                <a:latin typeface="Garamond"/>
                <a:sym typeface="Garamond" pitchFamily="18" charset="0"/>
              </a:rPr>
              <a:t> </a:t>
            </a:r>
            <a:r>
              <a:rPr lang="en-GB" dirty="0" err="1">
                <a:latin typeface="Garamond"/>
                <a:sym typeface="Garamond" pitchFamily="18" charset="0"/>
              </a:rPr>
              <a:t>stvari</a:t>
            </a:r>
            <a:r>
              <a:rPr lang="en-GB" dirty="0">
                <a:latin typeface="Garamond"/>
                <a:sym typeface="Garamond" pitchFamily="18" charset="0"/>
              </a:rPr>
              <a:t> </a:t>
            </a:r>
            <a:r>
              <a:rPr lang="en-GB" dirty="0" err="1">
                <a:latin typeface="Garamond"/>
                <a:sym typeface="Garamond" pitchFamily="18" charset="0"/>
              </a:rPr>
              <a:t>vpliva</a:t>
            </a:r>
            <a:r>
              <a:rPr lang="en-GB" dirty="0">
                <a:latin typeface="Garamond"/>
                <a:sym typeface="Garamond" pitchFamily="18" charset="0"/>
              </a:rPr>
              <a:t> </a:t>
            </a:r>
            <a:r>
              <a:rPr lang="en-GB" dirty="0" err="1">
                <a:latin typeface="Garamond"/>
                <a:sym typeface="Garamond" pitchFamily="18" charset="0"/>
              </a:rPr>
              <a:t>na</a:t>
            </a:r>
            <a:r>
              <a:rPr lang="en-GB" dirty="0">
                <a:latin typeface="Garamond"/>
                <a:sym typeface="Garamond" pitchFamily="18" charset="0"/>
              </a:rPr>
              <a:t> </a:t>
            </a:r>
            <a:r>
              <a:rPr lang="en-GB" dirty="0" err="1">
                <a:latin typeface="Garamond"/>
                <a:sym typeface="Garamond" pitchFamily="18" charset="0"/>
              </a:rPr>
              <a:t>dovzetnost</a:t>
            </a:r>
            <a:r>
              <a:rPr lang="en-GB" dirty="0">
                <a:latin typeface="Garamond"/>
                <a:sym typeface="Garamond" pitchFamily="18" charset="0"/>
              </a:rPr>
              <a:t>.</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10</a:t>
            </a:fld>
            <a:endParaRPr lang="sl-SI"/>
          </a:p>
        </p:txBody>
      </p:sp>
    </p:spTree>
    <p:extLst>
      <p:ext uri="{BB962C8B-B14F-4D97-AF65-F5344CB8AC3E}">
        <p14:creationId xmlns:p14="http://schemas.microsoft.com/office/powerpoint/2010/main" val="348680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latin typeface="Garamond"/>
                <a:cs typeface="Garamond"/>
                <a:sym typeface="Garamond" pitchFamily="18" charset="0"/>
              </a:rPr>
              <a:t>ɑ</a:t>
            </a:r>
            <a:r>
              <a:rPr lang="en-GB" dirty="0">
                <a:latin typeface="Garamond"/>
                <a:cs typeface="Garamond"/>
                <a:sym typeface="Garamond" pitchFamily="18" charset="0"/>
              </a:rPr>
              <a:t> =&gt; Observed power (http://daniellakens.blogspot.com/2014/12/observed-power-and-what-to-do-if-your.html#:~:text=Observed%20power%20(or%20post%2Dhoc,true%20difference%20to%20be%20found.)</a:t>
            </a:r>
          </a:p>
          <a:p>
            <a:endParaRPr lang="en-GB" dirty="0">
              <a:latin typeface="Garamond"/>
              <a:sym typeface="Garamond" pitchFamily="18" charset="0"/>
            </a:endParaRPr>
          </a:p>
          <a:p>
            <a:r>
              <a:rPr lang="en-GB" dirty="0" err="1">
                <a:latin typeface="Garamond"/>
                <a:sym typeface="Garamond" pitchFamily="18" charset="0"/>
              </a:rPr>
              <a:t>Nizek</a:t>
            </a:r>
            <a:r>
              <a:rPr lang="en-GB" dirty="0">
                <a:latin typeface="Garamond"/>
                <a:sym typeface="Garamond" pitchFamily="18" charset="0"/>
              </a:rPr>
              <a:t> </a:t>
            </a:r>
            <a:r>
              <a:rPr lang="en-GB" dirty="0" err="1">
                <a:latin typeface="Garamond"/>
                <a:sym typeface="Garamond" pitchFamily="18" charset="0"/>
              </a:rPr>
              <a:t>efekt</a:t>
            </a:r>
            <a:r>
              <a:rPr lang="en-GB" dirty="0">
                <a:latin typeface="Garamond"/>
                <a:sym typeface="Garamond" pitchFamily="18" charset="0"/>
              </a:rPr>
              <a:t> (</a:t>
            </a:r>
            <a:r>
              <a:rPr lang="en-GB" dirty="0" err="1">
                <a:latin typeface="Garamond"/>
                <a:sym typeface="Garamond" pitchFamily="18" charset="0"/>
              </a:rPr>
              <a:t>učinek</a:t>
            </a:r>
            <a:r>
              <a:rPr lang="en-GB" dirty="0">
                <a:latin typeface="Garamond"/>
                <a:sym typeface="Garamond" pitchFamily="18" charset="0"/>
              </a:rPr>
              <a:t>). Za </a:t>
            </a:r>
            <a:r>
              <a:rPr lang="en-GB" dirty="0" err="1">
                <a:latin typeface="Garamond"/>
                <a:sym typeface="Garamond" pitchFamily="18" charset="0"/>
              </a:rPr>
              <a:t>pričakovat</a:t>
            </a:r>
            <a:r>
              <a:rPr lang="en-GB" dirty="0">
                <a:latin typeface="Garamond"/>
                <a:sym typeface="Garamond" pitchFamily="18" charset="0"/>
              </a:rPr>
              <a:t>. </a:t>
            </a:r>
            <a:r>
              <a:rPr lang="en-GB" dirty="0" err="1">
                <a:latin typeface="Garamond"/>
                <a:sym typeface="Garamond" pitchFamily="18" charset="0"/>
              </a:rPr>
              <a:t>Mnogo</a:t>
            </a:r>
            <a:r>
              <a:rPr lang="en-GB" dirty="0">
                <a:latin typeface="Garamond"/>
                <a:sym typeface="Garamond" pitchFamily="18" charset="0"/>
              </a:rPr>
              <a:t> </a:t>
            </a:r>
            <a:r>
              <a:rPr lang="en-GB" dirty="0" err="1">
                <a:latin typeface="Garamond"/>
                <a:sym typeface="Garamond" pitchFamily="18" charset="0"/>
              </a:rPr>
              <a:t>drugih</a:t>
            </a:r>
            <a:r>
              <a:rPr lang="en-GB" dirty="0">
                <a:latin typeface="Garamond"/>
                <a:sym typeface="Garamond" pitchFamily="18" charset="0"/>
              </a:rPr>
              <a:t> </a:t>
            </a:r>
            <a:r>
              <a:rPr lang="en-GB" dirty="0" err="1">
                <a:latin typeface="Garamond"/>
                <a:sym typeface="Garamond" pitchFamily="18" charset="0"/>
              </a:rPr>
              <a:t>stvari</a:t>
            </a:r>
            <a:r>
              <a:rPr lang="en-GB" dirty="0">
                <a:latin typeface="Garamond"/>
                <a:sym typeface="Garamond" pitchFamily="18" charset="0"/>
              </a:rPr>
              <a:t> </a:t>
            </a:r>
            <a:r>
              <a:rPr lang="en-GB" dirty="0" err="1">
                <a:latin typeface="Garamond"/>
                <a:sym typeface="Garamond" pitchFamily="18" charset="0"/>
              </a:rPr>
              <a:t>vpliva</a:t>
            </a:r>
            <a:r>
              <a:rPr lang="en-GB" dirty="0">
                <a:latin typeface="Garamond"/>
                <a:sym typeface="Garamond" pitchFamily="18" charset="0"/>
              </a:rPr>
              <a:t> </a:t>
            </a:r>
            <a:r>
              <a:rPr lang="en-GB" dirty="0" err="1">
                <a:latin typeface="Garamond"/>
                <a:sym typeface="Garamond" pitchFamily="18" charset="0"/>
              </a:rPr>
              <a:t>na</a:t>
            </a:r>
            <a:r>
              <a:rPr lang="en-GB" dirty="0">
                <a:latin typeface="Garamond"/>
                <a:sym typeface="Garamond" pitchFamily="18" charset="0"/>
              </a:rPr>
              <a:t> </a:t>
            </a:r>
            <a:r>
              <a:rPr lang="en-GB" dirty="0" err="1">
                <a:latin typeface="Garamond"/>
                <a:sym typeface="Garamond" pitchFamily="18" charset="0"/>
              </a:rPr>
              <a:t>dovzetnost</a:t>
            </a:r>
            <a:r>
              <a:rPr lang="en-GB" dirty="0">
                <a:latin typeface="Garamond"/>
                <a:sym typeface="Garamond" pitchFamily="18" charset="0"/>
              </a:rPr>
              <a:t>.</a:t>
            </a:r>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11</a:t>
            </a:fld>
            <a:endParaRPr lang="sl-SI"/>
          </a:p>
        </p:txBody>
      </p:sp>
    </p:spTree>
    <p:extLst>
      <p:ext uri="{BB962C8B-B14F-4D97-AF65-F5344CB8AC3E}">
        <p14:creationId xmlns:p14="http://schemas.microsoft.com/office/powerpoint/2010/main" val="64784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42A9C3-C4C6-4101-903E-C3FA7F28B62F}" type="slidenum">
              <a:rPr lang="sl-SI" smtClean="0"/>
              <a:t>12</a:t>
            </a:fld>
            <a:endParaRPr lang="sl-SI"/>
          </a:p>
        </p:txBody>
      </p:sp>
    </p:spTree>
    <p:extLst>
      <p:ext uri="{BB962C8B-B14F-4D97-AF65-F5344CB8AC3E}">
        <p14:creationId xmlns:p14="http://schemas.microsoft.com/office/powerpoint/2010/main" val="205748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719281DC-BDB0-4591-AAE9-E70901F00993}" type="datetime1">
              <a:rPr lang="sl-SI" smtClean="0"/>
              <a:t>17. 05. 2021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3304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A561C5EF-F035-4B1D-BEE9-DCA7EAE3AC6B}" type="datetime1">
              <a:rPr lang="sl-SI" smtClean="0"/>
              <a:t>17. 05. 2021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73744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2"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3"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40A743F3-DCBB-4970-B984-694C85183408}" type="datetime1">
              <a:rPr lang="sl-SI" smtClean="0"/>
              <a:t>17. 05. 2021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2816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3D4B2B8B-198A-43C5-84C8-2D2ABDC6BB75}" type="datetime1">
              <a:rPr lang="sl-SI" smtClean="0"/>
              <a:t>17. 05. 2021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64176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1" y="1709744"/>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397C42DA-9B5B-45FB-9AFD-97ACD4B6BAF2}" type="datetime1">
              <a:rPr lang="sl-SI" smtClean="0"/>
              <a:t>17. 05. 2021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28837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D30F32F5-0EEE-4A17-9B68-BB674D239B00}" type="datetime1">
              <a:rPr lang="sl-SI" smtClean="0"/>
              <a:t>17. 05. 2021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164331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9"/>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9"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3"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A22A354E-F3C8-4786-9AAC-D7DD8AA4B34F}" type="datetime1">
              <a:rPr lang="sl-SI" smtClean="0"/>
              <a:t>17. 05. 2021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48137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DCBEA64-C92D-41AA-92B3-2EA771A1275F}" type="datetime1">
              <a:rPr lang="sl-SI" smtClean="0"/>
              <a:t>17. 05. 2021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39083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38F2471-A9AB-4F68-9007-6FAD44322EF4}" type="datetime1">
              <a:rPr lang="sl-SI" smtClean="0"/>
              <a:t>17. 05. 2021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332940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2C980731-AEB1-4CC4-9A56-DA05AB24CB32}" type="datetime1">
              <a:rPr lang="sl-SI" smtClean="0"/>
              <a:t>17. 05. 2021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77084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3D1C518D-2C43-4B02-8773-1A7C8B9361CC}" type="datetime1">
              <a:rPr lang="sl-SI" smtClean="0"/>
              <a:t>17. 05. 2021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766CA0-481E-4A77-99EC-C64FAE6E300B}" type="slidenum">
              <a:rPr lang="sl-SI" smtClean="0"/>
              <a:t>‹#›</a:t>
            </a:fld>
            <a:endParaRPr lang="sl-SI"/>
          </a:p>
        </p:txBody>
      </p:sp>
    </p:spTree>
    <p:extLst>
      <p:ext uri="{BB962C8B-B14F-4D97-AF65-F5344CB8AC3E}">
        <p14:creationId xmlns:p14="http://schemas.microsoft.com/office/powerpoint/2010/main" val="204335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1ADC6-6D6D-4781-A676-119048460E6F}" type="datetime1">
              <a:rPr lang="sl-SI" smtClean="0"/>
              <a:t>17. 05. 2021</a:t>
            </a:fld>
            <a:endParaRPr lang="sl-SI"/>
          </a:p>
        </p:txBody>
      </p:sp>
      <p:sp>
        <p:nvSpPr>
          <p:cNvPr id="5" name="Označba mesta noge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66CA0-481E-4A77-99EC-C64FAE6E300B}" type="slidenum">
              <a:rPr lang="sl-SI" smtClean="0"/>
              <a:t>‹#›</a:t>
            </a:fld>
            <a:endParaRPr lang="sl-SI"/>
          </a:p>
        </p:txBody>
      </p:sp>
    </p:spTree>
    <p:extLst>
      <p:ext uri="{BB962C8B-B14F-4D97-AF65-F5344CB8AC3E}">
        <p14:creationId xmlns:p14="http://schemas.microsoft.com/office/powerpoint/2010/main" val="337351529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avid.modi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p:cNvSpPr txBox="1"/>
          <p:nvPr/>
        </p:nvSpPr>
        <p:spPr>
          <a:xfrm>
            <a:off x="4928050" y="3878129"/>
            <a:ext cx="7263950" cy="1323439"/>
          </a:xfrm>
          <a:prstGeom prst="rect">
            <a:avLst/>
          </a:prstGeom>
          <a:noFill/>
        </p:spPr>
        <p:txBody>
          <a:bodyPr wrap="square" rtlCol="0">
            <a:spAutoFit/>
          </a:bodyPr>
          <a:lstStyle/>
          <a:p>
            <a:pPr algn="ctr"/>
            <a:r>
              <a:rPr lang="it-IT" sz="4000" b="1" dirty="0" err="1">
                <a:solidFill>
                  <a:schemeClr val="bg1"/>
                </a:solidFill>
                <a:latin typeface="Garamond" charset="0"/>
                <a:ea typeface="Garamond" charset="0"/>
                <a:cs typeface="Garamond" charset="0"/>
              </a:rPr>
              <a:t>Socialni</a:t>
            </a:r>
            <a:r>
              <a:rPr lang="it-IT" sz="4000" b="1" dirty="0">
                <a:solidFill>
                  <a:schemeClr val="bg1"/>
                </a:solidFill>
                <a:latin typeface="Garamond" charset="0"/>
                <a:ea typeface="Garamond" charset="0"/>
                <a:cs typeface="Garamond" charset="0"/>
              </a:rPr>
              <a:t> </a:t>
            </a:r>
            <a:r>
              <a:rPr lang="it-IT" sz="4000" b="1" dirty="0" err="1">
                <a:solidFill>
                  <a:schemeClr val="bg1"/>
                </a:solidFill>
                <a:latin typeface="Garamond" charset="0"/>
                <a:ea typeface="Garamond" charset="0"/>
                <a:cs typeface="Garamond" charset="0"/>
              </a:rPr>
              <a:t>pedagogi</a:t>
            </a:r>
            <a:r>
              <a:rPr lang="it-IT" sz="4000" b="1" dirty="0">
                <a:solidFill>
                  <a:schemeClr val="bg1"/>
                </a:solidFill>
                <a:latin typeface="Garamond" charset="0"/>
                <a:ea typeface="Garamond" charset="0"/>
                <a:cs typeface="Garamond" charset="0"/>
              </a:rPr>
              <a:t> in </a:t>
            </a:r>
            <a:r>
              <a:rPr lang="it-IT" sz="4000" b="1" dirty="0" err="1">
                <a:solidFill>
                  <a:schemeClr val="bg1"/>
                </a:solidFill>
                <a:latin typeface="Garamond" charset="0"/>
                <a:ea typeface="Garamond" charset="0"/>
                <a:cs typeface="Garamond" charset="0"/>
              </a:rPr>
              <a:t>spletne</a:t>
            </a:r>
            <a:r>
              <a:rPr lang="it-IT" sz="4000" b="1" dirty="0">
                <a:solidFill>
                  <a:schemeClr val="bg1"/>
                </a:solidFill>
                <a:latin typeface="Garamond" charset="0"/>
                <a:ea typeface="Garamond" charset="0"/>
                <a:cs typeface="Garamond" charset="0"/>
              </a:rPr>
              <a:t> </a:t>
            </a:r>
            <a:r>
              <a:rPr lang="it-IT" sz="4000" b="1" dirty="0" err="1">
                <a:solidFill>
                  <a:schemeClr val="bg1"/>
                </a:solidFill>
                <a:latin typeface="Garamond" charset="0"/>
                <a:ea typeface="Garamond" charset="0"/>
                <a:cs typeface="Garamond" charset="0"/>
              </a:rPr>
              <a:t>prevare</a:t>
            </a:r>
            <a:endParaRPr lang="sl-SI" sz="4000" b="1" dirty="0">
              <a:solidFill>
                <a:schemeClr val="bg1"/>
              </a:solidFill>
              <a:latin typeface="Garamond" charset="0"/>
              <a:ea typeface="Garamond" charset="0"/>
              <a:cs typeface="Garamond" charset="0"/>
            </a:endParaRPr>
          </a:p>
        </p:txBody>
      </p:sp>
      <p:sp>
        <p:nvSpPr>
          <p:cNvPr id="6" name="Označba mesta številke diapozitiva 5"/>
          <p:cNvSpPr>
            <a:spLocks noGrp="1"/>
          </p:cNvSpPr>
          <p:nvPr>
            <p:ph type="sldNum" sz="quarter" idx="12"/>
          </p:nvPr>
        </p:nvSpPr>
        <p:spPr/>
        <p:txBody>
          <a:bodyPr/>
          <a:lstStyle/>
          <a:p>
            <a:fld id="{96766CA0-481E-4A77-99EC-C64FAE6E300B}" type="slidenum">
              <a:rPr lang="sl-SI" smtClean="0"/>
              <a:t>1</a:t>
            </a:fld>
            <a:endParaRPr lang="sl-SI"/>
          </a:p>
        </p:txBody>
      </p:sp>
      <p:sp>
        <p:nvSpPr>
          <p:cNvPr id="8" name="PoljeZBesedilom 7"/>
          <p:cNvSpPr txBox="1"/>
          <p:nvPr/>
        </p:nvSpPr>
        <p:spPr>
          <a:xfrm>
            <a:off x="2666197" y="5427044"/>
            <a:ext cx="1435769" cy="430887"/>
          </a:xfrm>
          <a:prstGeom prst="rect">
            <a:avLst/>
          </a:prstGeom>
          <a:noFill/>
        </p:spPr>
        <p:txBody>
          <a:bodyPr wrap="square" rtlCol="0">
            <a:spAutoFit/>
          </a:bodyPr>
          <a:lstStyle/>
          <a:p>
            <a:pPr algn="ctr"/>
            <a:r>
              <a:rPr lang="en-GB" sz="2200" dirty="0">
                <a:solidFill>
                  <a:schemeClr val="bg1"/>
                </a:solidFill>
                <a:latin typeface="Garamond" charset="0"/>
                <a:ea typeface="Garamond" charset="0"/>
                <a:cs typeface="Garamond" charset="0"/>
              </a:rPr>
              <a:t>17. 5. 2021</a:t>
            </a:r>
            <a:endParaRPr lang="sl-SI" sz="2200" dirty="0">
              <a:solidFill>
                <a:schemeClr val="bg1"/>
              </a:solidFill>
              <a:latin typeface="Garamond" charset="0"/>
              <a:ea typeface="Garamond" charset="0"/>
              <a:cs typeface="Garamond" charset="0"/>
            </a:endParaRPr>
          </a:p>
        </p:txBody>
      </p:sp>
      <p:sp>
        <p:nvSpPr>
          <p:cNvPr id="5" name="PoljeZBesedilom 4"/>
          <p:cNvSpPr txBox="1"/>
          <p:nvPr/>
        </p:nvSpPr>
        <p:spPr>
          <a:xfrm>
            <a:off x="8803461" y="5165434"/>
            <a:ext cx="3297174" cy="523220"/>
          </a:xfrm>
          <a:prstGeom prst="rect">
            <a:avLst/>
          </a:prstGeom>
          <a:noFill/>
        </p:spPr>
        <p:txBody>
          <a:bodyPr wrap="square" rtlCol="0">
            <a:spAutoFit/>
          </a:bodyPr>
          <a:lstStyle/>
          <a:p>
            <a:pPr algn="ctr"/>
            <a:r>
              <a:rPr lang="en-GB" sz="2800" dirty="0" err="1">
                <a:solidFill>
                  <a:schemeClr val="bg1"/>
                </a:solidFill>
                <a:latin typeface="Garamond" charset="0"/>
                <a:ea typeface="Garamond" charset="0"/>
                <a:cs typeface="Garamond" charset="0"/>
              </a:rPr>
              <a:t>dr.</a:t>
            </a:r>
            <a:r>
              <a:rPr lang="en-GB" sz="2800" dirty="0">
                <a:solidFill>
                  <a:schemeClr val="bg1"/>
                </a:solidFill>
                <a:latin typeface="Garamond" charset="0"/>
                <a:ea typeface="Garamond" charset="0"/>
                <a:cs typeface="Garamond" charset="0"/>
              </a:rPr>
              <a:t> David Modic</a:t>
            </a:r>
            <a:endParaRPr lang="sl-SI" sz="2800" dirty="0">
              <a:solidFill>
                <a:schemeClr val="bg1"/>
              </a:solidFill>
              <a:latin typeface="Garamond" charset="0"/>
              <a:ea typeface="Garamond" charset="0"/>
              <a:cs typeface="Garamond" charset="0"/>
            </a:endParaRPr>
          </a:p>
        </p:txBody>
      </p:sp>
    </p:spTree>
    <p:extLst>
      <p:ext uri="{BB962C8B-B14F-4D97-AF65-F5344CB8AC3E}">
        <p14:creationId xmlns:p14="http://schemas.microsoft.com/office/powerpoint/2010/main" val="47131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10</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Prevare</a:t>
            </a:r>
            <a:r>
              <a:rPr lang="en-GB" sz="2800" dirty="0">
                <a:solidFill>
                  <a:srgbClr val="E12F29"/>
                </a:solidFill>
                <a:latin typeface="Garamond" panose="02020404030301010803" pitchFamily="18" charset="0"/>
              </a:rPr>
              <a:t> = marketing (</a:t>
            </a:r>
            <a:r>
              <a:rPr lang="en-GB" sz="2800" dirty="0" err="1">
                <a:solidFill>
                  <a:srgbClr val="E12F29"/>
                </a:solidFill>
                <a:latin typeface="Garamond" panose="02020404030301010803" pitchFamily="18" charset="0"/>
              </a:rPr>
              <a:t>empirija</a:t>
            </a:r>
            <a:r>
              <a:rPr lang="en-GB" sz="2800" dirty="0">
                <a:solidFill>
                  <a:srgbClr val="E12F29"/>
                </a:solidFill>
                <a:latin typeface="Garamond" panose="02020404030301010803" pitchFamily="18" charset="0"/>
              </a:rPr>
              <a:t>)</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1978121"/>
            <a:ext cx="11464216" cy="4594912"/>
          </a:xfrm>
        </p:spPr>
        <p:txBody>
          <a:bodyPr>
            <a:normAutofit fontScale="92500" lnSpcReduction="10000"/>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Najbolj direktna potrditev: </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latin typeface="Courier New" panose="02070309020205020404" pitchFamily="49" charset="0"/>
                <a:cs typeface="Courier New" panose="02070309020205020404" pitchFamily="49" charset="0"/>
                <a:sym typeface="Garamond" pitchFamily="18" charset="0"/>
              </a:rPr>
              <a:t>n = 6609, ANOVA, dovzetnost za prevare (splošna) x </a:t>
            </a:r>
            <a:r>
              <a:rPr lang="sl-SI" dirty="0" err="1">
                <a:latin typeface="Courier New" panose="02070309020205020404" pitchFamily="49" charset="0"/>
                <a:cs typeface="Courier New" panose="02070309020205020404" pitchFamily="49" charset="0"/>
                <a:sym typeface="Garamond" pitchFamily="18" charset="0"/>
              </a:rPr>
              <a:t>Attitude</a:t>
            </a:r>
            <a:r>
              <a:rPr lang="sl-SI" dirty="0">
                <a:latin typeface="Courier New" panose="02070309020205020404" pitchFamily="49" charset="0"/>
                <a:cs typeface="Courier New" panose="02070309020205020404" pitchFamily="49" charset="0"/>
                <a:sym typeface="Garamond" pitchFamily="18" charset="0"/>
              </a:rPr>
              <a:t> to </a:t>
            </a:r>
            <a:r>
              <a:rPr lang="sl-SI" dirty="0" err="1">
                <a:latin typeface="Courier New" panose="02070309020205020404" pitchFamily="49" charset="0"/>
                <a:cs typeface="Courier New" panose="02070309020205020404" pitchFamily="49" charset="0"/>
                <a:sym typeface="Garamond" pitchFamily="18" charset="0"/>
              </a:rPr>
              <a:t>Advertising</a:t>
            </a:r>
            <a:r>
              <a:rPr lang="sl-SI" dirty="0">
                <a:latin typeface="Courier New" panose="02070309020205020404" pitchFamily="49" charset="0"/>
                <a:cs typeface="Courier New" panose="02070309020205020404" pitchFamily="49" charset="0"/>
                <a:sym typeface="Garamond" pitchFamily="18" charset="0"/>
              </a:rPr>
              <a:t> scale (</a:t>
            </a:r>
            <a:r>
              <a:rPr lang="sl-SI" i="1" dirty="0">
                <a:latin typeface="Courier New" panose="02070309020205020404" pitchFamily="49" charset="0"/>
                <a:cs typeface="Courier New" panose="02070309020205020404" pitchFamily="49" charset="0"/>
                <a:sym typeface="Garamond" pitchFamily="18" charset="0"/>
              </a:rPr>
              <a:t>slo. </a:t>
            </a:r>
            <a:r>
              <a:rPr lang="sl-SI" dirty="0">
                <a:latin typeface="Courier New" panose="02070309020205020404" pitchFamily="49" charset="0"/>
                <a:cs typeface="Courier New" panose="02070309020205020404" pitchFamily="49" charset="0"/>
                <a:sym typeface="Garamond" pitchFamily="18" charset="0"/>
              </a:rPr>
              <a:t>Lestvica odnosa do oglaševanja; ATA; </a:t>
            </a:r>
            <a:r>
              <a:rPr lang="sl-SI" i="1" dirty="0" err="1">
                <a:latin typeface="Courier New" panose="02070309020205020404" pitchFamily="49" charset="0"/>
                <a:cs typeface="Courier New" panose="02070309020205020404" pitchFamily="49" charset="0"/>
                <a:sym typeface="Garamond" pitchFamily="18" charset="0"/>
              </a:rPr>
              <a:t>Andrews</a:t>
            </a:r>
            <a:r>
              <a:rPr lang="sl-SI" i="1" dirty="0">
                <a:latin typeface="Courier New" panose="02070309020205020404" pitchFamily="49" charset="0"/>
                <a:cs typeface="Courier New" panose="02070309020205020404" pitchFamily="49" charset="0"/>
                <a:sym typeface="Garamond" pitchFamily="18" charset="0"/>
              </a:rPr>
              <a:t>, 1989</a:t>
            </a:r>
            <a:r>
              <a:rPr lang="sl-SI" dirty="0">
                <a:latin typeface="Courier New" panose="02070309020205020404" pitchFamily="49" charset="0"/>
                <a:cs typeface="Courier New" panose="02070309020205020404" pitchFamily="49" charset="0"/>
                <a:sym typeface="Garamond" pitchFamily="18" charset="0"/>
              </a:rPr>
              <a:t>). </a:t>
            </a:r>
            <a:endParaRPr lang="en-GB" dirty="0">
              <a:latin typeface="Courier New" panose="02070309020205020404" pitchFamily="49" charset="0"/>
              <a:cs typeface="Courier New" panose="02070309020205020404" pitchFamily="49" charset="0"/>
              <a:sym typeface="Garamond" pitchFamily="18" charset="0"/>
            </a:endParaRPr>
          </a:p>
          <a:p>
            <a:pPr>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Rezultat: </a:t>
            </a:r>
            <a:r>
              <a:rPr lang="sl-SI" b="1" dirty="0">
                <a:latin typeface="Garamond"/>
                <a:cs typeface="Garamond"/>
                <a:sym typeface="Garamond" pitchFamily="18" charset="0"/>
              </a:rPr>
              <a:t>F</a:t>
            </a:r>
            <a:r>
              <a:rPr lang="sl-SI" b="1" baseline="-25000" dirty="0">
                <a:latin typeface="Garamond"/>
                <a:cs typeface="Garamond"/>
                <a:sym typeface="Garamond" pitchFamily="18" charset="0"/>
              </a:rPr>
              <a:t>36,6559</a:t>
            </a:r>
            <a:r>
              <a:rPr lang="sl-SI" b="1" dirty="0">
                <a:latin typeface="Garamond"/>
                <a:cs typeface="Garamond"/>
                <a:sym typeface="Garamond" pitchFamily="18" charset="0"/>
              </a:rPr>
              <a:t> = 1,782, p = ,003; ɑ = ,999; </a:t>
            </a:r>
            <a:r>
              <a:rPr lang="el-GR" b="1" dirty="0">
                <a:latin typeface="Garamond"/>
                <a:cs typeface="Garamond"/>
                <a:sym typeface="Garamond" pitchFamily="18" charset="0"/>
              </a:rPr>
              <a:t>η2 = ,010</a:t>
            </a:r>
            <a:r>
              <a:rPr lang="el-GR"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Vse</a:t>
            </a:r>
            <a:r>
              <a:rPr lang="en-GB" dirty="0">
                <a:latin typeface="Garamond"/>
                <a:cs typeface="Garamond"/>
                <a:sym typeface="Garamond" pitchFamily="18" charset="0"/>
              </a:rPr>
              <a:t>, </a:t>
            </a:r>
            <a:r>
              <a:rPr lang="en-GB" dirty="0" err="1">
                <a:latin typeface="Garamond"/>
                <a:cs typeface="Garamond"/>
                <a:sym typeface="Garamond" pitchFamily="18" charset="0"/>
              </a:rPr>
              <a:t>kar</a:t>
            </a:r>
            <a:r>
              <a:rPr lang="en-GB" dirty="0">
                <a:latin typeface="Garamond"/>
                <a:cs typeface="Garamond"/>
                <a:sym typeface="Garamond" pitchFamily="18" charset="0"/>
              </a:rPr>
              <a:t> </a:t>
            </a:r>
            <a:r>
              <a:rPr lang="en-GB" dirty="0" err="1">
                <a:latin typeface="Garamond"/>
                <a:cs typeface="Garamond"/>
                <a:sym typeface="Garamond" pitchFamily="18" charset="0"/>
              </a:rPr>
              <a:t>morate</a:t>
            </a:r>
            <a:r>
              <a:rPr lang="en-GB" dirty="0">
                <a:latin typeface="Garamond"/>
                <a:cs typeface="Garamond"/>
                <a:sym typeface="Garamond" pitchFamily="18" charset="0"/>
              </a:rPr>
              <a:t> </a:t>
            </a:r>
            <a:r>
              <a:rPr lang="en-GB" dirty="0" err="1">
                <a:latin typeface="Garamond"/>
                <a:cs typeface="Garamond"/>
                <a:sym typeface="Garamond" pitchFamily="18" charset="0"/>
              </a:rPr>
              <a:t>razumeti</a:t>
            </a:r>
            <a:r>
              <a:rPr lang="en-GB" dirty="0">
                <a:latin typeface="Garamond"/>
                <a:cs typeface="Garamond"/>
                <a:sym typeface="Garamond" pitchFamily="18" charset="0"/>
              </a:rPr>
              <a:t> s </a:t>
            </a:r>
            <a:r>
              <a:rPr lang="en-GB" dirty="0" err="1">
                <a:latin typeface="Garamond"/>
                <a:cs typeface="Garamond"/>
                <a:sym typeface="Garamond" pitchFamily="18" charset="0"/>
              </a:rPr>
              <a:t>te</a:t>
            </a:r>
            <a:r>
              <a:rPr lang="en-GB" dirty="0">
                <a:latin typeface="Garamond"/>
                <a:cs typeface="Garamond"/>
                <a:sym typeface="Garamond" pitchFamily="18" charset="0"/>
              </a:rPr>
              <a:t> </a:t>
            </a:r>
            <a:r>
              <a:rPr lang="en-GB" dirty="0" err="1">
                <a:latin typeface="Garamond"/>
                <a:cs typeface="Garamond"/>
                <a:sym typeface="Garamond" pitchFamily="18" charset="0"/>
              </a:rPr>
              <a:t>prosojnice</a:t>
            </a:r>
            <a:r>
              <a:rPr lang="en-GB" dirty="0">
                <a:latin typeface="Garamond"/>
                <a:cs typeface="Garamond"/>
                <a:sym typeface="Garamond" pitchFamily="18" charset="0"/>
              </a:rPr>
              <a:t>: </a:t>
            </a:r>
            <a:r>
              <a:rPr lang="sl-SI" b="1" dirty="0">
                <a:latin typeface="Garamond"/>
                <a:cs typeface="Garamond"/>
                <a:sym typeface="Garamond" pitchFamily="18" charset="0"/>
              </a:rPr>
              <a:t>Statistično pomemben odnos </a:t>
            </a:r>
            <a:r>
              <a:rPr lang="en-GB" dirty="0">
                <a:latin typeface="Garamond"/>
                <a:cs typeface="Garamond"/>
                <a:sym typeface="Garamond" pitchFamily="18" charset="0"/>
              </a:rPr>
              <a:t>  </a:t>
            </a:r>
            <a:r>
              <a:rPr lang="sl-SI" dirty="0">
                <a:latin typeface="Garamond"/>
                <a:cs typeface="Garamond"/>
                <a:sym typeface="Garamond" pitchFamily="18" charset="0"/>
              </a:rPr>
              <a:t> </a:t>
            </a:r>
            <a:r>
              <a:rPr lang="sl-SI" i="1" dirty="0">
                <a:latin typeface="Garamond"/>
                <a:cs typeface="Garamond"/>
                <a:sym typeface="Garamond" pitchFamily="18" charset="0"/>
              </a:rPr>
              <a:t>pri bolj pozitivnem dojemanju reklam narašča dovzetnost za prevare</a:t>
            </a:r>
            <a:r>
              <a:rPr lang="sl-SI" dirty="0">
                <a:latin typeface="Garamond"/>
                <a:cs typeface="Garamond"/>
                <a:sym typeface="Garamond" pitchFamily="18" charset="0"/>
              </a:rPr>
              <a:t>. </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Praktično 100% verjetnost (ɑ = .999), da med merjenima spremenljivkama obstaja odnos, ki ni šum. </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F2E4A482-045E-4866-A4C4-D386175B5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5" y="284967"/>
            <a:ext cx="2009032" cy="18670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Straight Arrow Connector 7">
            <a:extLst>
              <a:ext uri="{FF2B5EF4-FFF2-40B4-BE49-F238E27FC236}">
                <a16:creationId xmlns:a16="http://schemas.microsoft.com/office/drawing/2014/main" id="{BD81CC23-9923-496B-BA48-6D77D578AA17}"/>
              </a:ext>
            </a:extLst>
          </p:cNvPr>
          <p:cNvCxnSpPr/>
          <p:nvPr/>
        </p:nvCxnSpPr>
        <p:spPr>
          <a:xfrm>
            <a:off x="12072023" y="4661210"/>
            <a:ext cx="0" cy="1720546"/>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9DC54D9-1775-49B7-A304-750C08ADD480}"/>
              </a:ext>
            </a:extLst>
          </p:cNvPr>
          <p:cNvCxnSpPr/>
          <p:nvPr/>
        </p:nvCxnSpPr>
        <p:spPr>
          <a:xfrm>
            <a:off x="10351363" y="4731798"/>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7814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11</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Prevare</a:t>
            </a:r>
            <a:r>
              <a:rPr lang="en-GB" sz="2800" dirty="0">
                <a:solidFill>
                  <a:srgbClr val="E12F29"/>
                </a:solidFill>
                <a:latin typeface="Garamond" panose="02020404030301010803" pitchFamily="18" charset="0"/>
              </a:rPr>
              <a:t> = marketing (</a:t>
            </a:r>
            <a:r>
              <a:rPr lang="en-GB" sz="2800" dirty="0" err="1">
                <a:solidFill>
                  <a:srgbClr val="E12F29"/>
                </a:solidFill>
                <a:latin typeface="Garamond" panose="02020404030301010803" pitchFamily="18" charset="0"/>
              </a:rPr>
              <a:t>empirija</a:t>
            </a:r>
            <a:r>
              <a:rPr lang="en-GB" sz="2800" dirty="0">
                <a:solidFill>
                  <a:srgbClr val="E12F29"/>
                </a:solidFill>
                <a:latin typeface="Garamond" panose="02020404030301010803" pitchFamily="18" charset="0"/>
              </a:rPr>
              <a:t>)</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1978121"/>
            <a:ext cx="11464216" cy="4594912"/>
          </a:xfrm>
        </p:spPr>
        <p:txBody>
          <a:bodyPr>
            <a:normAutofit fontScale="92500" lnSpcReduction="10000"/>
          </a:bodyPr>
          <a:lstStyle/>
          <a:p>
            <a:pPr>
              <a:spcBef>
                <a:spcPts val="536"/>
              </a:spcBef>
              <a:buClr>
                <a:srgbClr val="FF0000"/>
              </a:buClr>
              <a:buSzPct val="70000"/>
              <a:buFont typeface="Wingdings" panose="05000000000000000000" pitchFamily="2" charset="2"/>
              <a:buChar char="§"/>
              <a:defRPr/>
            </a:pPr>
            <a:r>
              <a:rPr lang="sl-SI" dirty="0">
                <a:solidFill>
                  <a:schemeClr val="bg1">
                    <a:lumMod val="85000"/>
                  </a:schemeClr>
                </a:solidFill>
                <a:latin typeface="Garamond"/>
                <a:cs typeface="Garamond"/>
                <a:sym typeface="Garamond" pitchFamily="18" charset="0"/>
              </a:rPr>
              <a:t>Najbolj direktna potrditev: </a:t>
            </a:r>
            <a:endParaRPr lang="en-GB" dirty="0">
              <a:solidFill>
                <a:schemeClr val="bg1">
                  <a:lumMod val="85000"/>
                </a:schemeClr>
              </a:solidFill>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solidFill>
                  <a:schemeClr val="bg1">
                    <a:lumMod val="85000"/>
                  </a:schemeClr>
                </a:solidFill>
                <a:latin typeface="Courier New" panose="02070309020205020404" pitchFamily="49" charset="0"/>
                <a:cs typeface="Courier New" panose="02070309020205020404" pitchFamily="49" charset="0"/>
                <a:sym typeface="Garamond" pitchFamily="18" charset="0"/>
              </a:rPr>
              <a:t>n = 6609, ANOVA, dovzetnost za prevare (splošna) x </a:t>
            </a:r>
            <a:r>
              <a:rPr lang="sl-SI" dirty="0" err="1">
                <a:solidFill>
                  <a:schemeClr val="bg1">
                    <a:lumMod val="85000"/>
                  </a:schemeClr>
                </a:solidFill>
                <a:latin typeface="Courier New" panose="02070309020205020404" pitchFamily="49" charset="0"/>
                <a:cs typeface="Courier New" panose="02070309020205020404" pitchFamily="49" charset="0"/>
                <a:sym typeface="Garamond" pitchFamily="18" charset="0"/>
              </a:rPr>
              <a:t>Attitude</a:t>
            </a:r>
            <a:r>
              <a:rPr lang="sl-SI" dirty="0">
                <a:solidFill>
                  <a:schemeClr val="bg1">
                    <a:lumMod val="85000"/>
                  </a:schemeClr>
                </a:solidFill>
                <a:latin typeface="Courier New" panose="02070309020205020404" pitchFamily="49" charset="0"/>
                <a:cs typeface="Courier New" panose="02070309020205020404" pitchFamily="49" charset="0"/>
                <a:sym typeface="Garamond" pitchFamily="18" charset="0"/>
              </a:rPr>
              <a:t> to </a:t>
            </a:r>
            <a:r>
              <a:rPr lang="sl-SI" dirty="0" err="1">
                <a:solidFill>
                  <a:schemeClr val="bg1">
                    <a:lumMod val="85000"/>
                  </a:schemeClr>
                </a:solidFill>
                <a:latin typeface="Courier New" panose="02070309020205020404" pitchFamily="49" charset="0"/>
                <a:cs typeface="Courier New" panose="02070309020205020404" pitchFamily="49" charset="0"/>
                <a:sym typeface="Garamond" pitchFamily="18" charset="0"/>
              </a:rPr>
              <a:t>Advertising</a:t>
            </a:r>
            <a:r>
              <a:rPr lang="sl-SI" dirty="0">
                <a:solidFill>
                  <a:schemeClr val="bg1">
                    <a:lumMod val="85000"/>
                  </a:schemeClr>
                </a:solidFill>
                <a:latin typeface="Courier New" panose="02070309020205020404" pitchFamily="49" charset="0"/>
                <a:cs typeface="Courier New" panose="02070309020205020404" pitchFamily="49" charset="0"/>
                <a:sym typeface="Garamond" pitchFamily="18" charset="0"/>
              </a:rPr>
              <a:t> scale (</a:t>
            </a:r>
            <a:r>
              <a:rPr lang="sl-SI" i="1" dirty="0">
                <a:solidFill>
                  <a:schemeClr val="bg1">
                    <a:lumMod val="85000"/>
                  </a:schemeClr>
                </a:solidFill>
                <a:latin typeface="Courier New" panose="02070309020205020404" pitchFamily="49" charset="0"/>
                <a:cs typeface="Courier New" panose="02070309020205020404" pitchFamily="49" charset="0"/>
                <a:sym typeface="Garamond" pitchFamily="18" charset="0"/>
              </a:rPr>
              <a:t>slo. </a:t>
            </a:r>
            <a:r>
              <a:rPr lang="sl-SI" dirty="0">
                <a:solidFill>
                  <a:schemeClr val="bg1">
                    <a:lumMod val="85000"/>
                  </a:schemeClr>
                </a:solidFill>
                <a:latin typeface="Courier New" panose="02070309020205020404" pitchFamily="49" charset="0"/>
                <a:cs typeface="Courier New" panose="02070309020205020404" pitchFamily="49" charset="0"/>
                <a:sym typeface="Garamond" pitchFamily="18" charset="0"/>
              </a:rPr>
              <a:t>Lestvica odnosa do oglaševanja; ATA; </a:t>
            </a:r>
            <a:r>
              <a:rPr lang="sl-SI" i="1" dirty="0" err="1">
                <a:solidFill>
                  <a:schemeClr val="bg1">
                    <a:lumMod val="85000"/>
                  </a:schemeClr>
                </a:solidFill>
                <a:latin typeface="Courier New" panose="02070309020205020404" pitchFamily="49" charset="0"/>
                <a:cs typeface="Courier New" panose="02070309020205020404" pitchFamily="49" charset="0"/>
                <a:sym typeface="Garamond" pitchFamily="18" charset="0"/>
              </a:rPr>
              <a:t>Andrews</a:t>
            </a:r>
            <a:r>
              <a:rPr lang="sl-SI" i="1" dirty="0">
                <a:solidFill>
                  <a:schemeClr val="bg1">
                    <a:lumMod val="85000"/>
                  </a:schemeClr>
                </a:solidFill>
                <a:latin typeface="Courier New" panose="02070309020205020404" pitchFamily="49" charset="0"/>
                <a:cs typeface="Courier New" panose="02070309020205020404" pitchFamily="49" charset="0"/>
                <a:sym typeface="Garamond" pitchFamily="18" charset="0"/>
              </a:rPr>
              <a:t>, 1989</a:t>
            </a:r>
            <a:r>
              <a:rPr lang="sl-SI" dirty="0">
                <a:solidFill>
                  <a:schemeClr val="bg1">
                    <a:lumMod val="85000"/>
                  </a:schemeClr>
                </a:solidFill>
                <a:latin typeface="Courier New" panose="02070309020205020404" pitchFamily="49" charset="0"/>
                <a:cs typeface="Courier New" panose="02070309020205020404" pitchFamily="49" charset="0"/>
                <a:sym typeface="Garamond" pitchFamily="18" charset="0"/>
              </a:rPr>
              <a:t>). </a:t>
            </a:r>
            <a:endParaRPr lang="en-GB" dirty="0">
              <a:solidFill>
                <a:schemeClr val="bg1">
                  <a:lumMod val="85000"/>
                </a:schemeClr>
              </a:solidFill>
              <a:latin typeface="Courier New" panose="02070309020205020404" pitchFamily="49" charset="0"/>
              <a:cs typeface="Courier New" panose="02070309020205020404" pitchFamily="49" charset="0"/>
              <a:sym typeface="Garamond" pitchFamily="18" charset="0"/>
            </a:endParaRPr>
          </a:p>
          <a:p>
            <a:pPr>
              <a:spcBef>
                <a:spcPts val="536"/>
              </a:spcBef>
              <a:buClr>
                <a:srgbClr val="FF0000"/>
              </a:buClr>
              <a:buSzPct val="70000"/>
              <a:buFont typeface="Wingdings" panose="05000000000000000000" pitchFamily="2" charset="2"/>
              <a:buChar char="§"/>
              <a:defRPr/>
            </a:pPr>
            <a:endParaRPr lang="sl-SI" dirty="0">
              <a:solidFill>
                <a:schemeClr val="bg1">
                  <a:lumMod val="85000"/>
                </a:schemeClr>
              </a:solidFill>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solidFill>
                  <a:schemeClr val="bg1">
                    <a:lumMod val="85000"/>
                  </a:schemeClr>
                </a:solidFill>
                <a:latin typeface="Garamond"/>
                <a:cs typeface="Garamond"/>
                <a:sym typeface="Garamond" pitchFamily="18" charset="0"/>
              </a:rPr>
              <a:t>Rezultat: </a:t>
            </a:r>
            <a:r>
              <a:rPr lang="sl-SI" b="1" dirty="0">
                <a:solidFill>
                  <a:schemeClr val="bg1">
                    <a:lumMod val="85000"/>
                  </a:schemeClr>
                </a:solidFill>
                <a:latin typeface="Garamond"/>
                <a:cs typeface="Garamond"/>
                <a:sym typeface="Garamond" pitchFamily="18" charset="0"/>
              </a:rPr>
              <a:t>F</a:t>
            </a:r>
            <a:r>
              <a:rPr lang="sl-SI" b="1" baseline="-25000" dirty="0">
                <a:solidFill>
                  <a:schemeClr val="bg1">
                    <a:lumMod val="85000"/>
                  </a:schemeClr>
                </a:solidFill>
                <a:latin typeface="Garamond"/>
                <a:cs typeface="Garamond"/>
                <a:sym typeface="Garamond" pitchFamily="18" charset="0"/>
              </a:rPr>
              <a:t>36,6559</a:t>
            </a:r>
            <a:r>
              <a:rPr lang="sl-SI" b="1" dirty="0">
                <a:solidFill>
                  <a:schemeClr val="bg1">
                    <a:lumMod val="85000"/>
                  </a:schemeClr>
                </a:solidFill>
                <a:latin typeface="Garamond"/>
                <a:cs typeface="Garamond"/>
                <a:sym typeface="Garamond" pitchFamily="18" charset="0"/>
              </a:rPr>
              <a:t> = 1,782, p = ,003; ɑ = ,999; </a:t>
            </a:r>
            <a:r>
              <a:rPr lang="el-GR" b="1" dirty="0">
                <a:solidFill>
                  <a:schemeClr val="bg1">
                    <a:lumMod val="85000"/>
                  </a:schemeClr>
                </a:solidFill>
                <a:latin typeface="Garamond"/>
                <a:cs typeface="Garamond"/>
                <a:sym typeface="Garamond" pitchFamily="18" charset="0"/>
              </a:rPr>
              <a:t>η2 = ,010</a:t>
            </a:r>
            <a:r>
              <a:rPr lang="el-GR" dirty="0">
                <a:solidFill>
                  <a:schemeClr val="bg1">
                    <a:lumMod val="85000"/>
                  </a:schemeClr>
                </a:solidFill>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Vse</a:t>
            </a:r>
            <a:r>
              <a:rPr lang="en-GB" dirty="0">
                <a:latin typeface="Garamond"/>
                <a:cs typeface="Garamond"/>
                <a:sym typeface="Garamond" pitchFamily="18" charset="0"/>
              </a:rPr>
              <a:t>, </a:t>
            </a:r>
            <a:r>
              <a:rPr lang="en-GB" dirty="0" err="1">
                <a:latin typeface="Garamond"/>
                <a:cs typeface="Garamond"/>
                <a:sym typeface="Garamond" pitchFamily="18" charset="0"/>
              </a:rPr>
              <a:t>kar</a:t>
            </a:r>
            <a:r>
              <a:rPr lang="en-GB" dirty="0">
                <a:latin typeface="Garamond"/>
                <a:cs typeface="Garamond"/>
                <a:sym typeface="Garamond" pitchFamily="18" charset="0"/>
              </a:rPr>
              <a:t> </a:t>
            </a:r>
            <a:r>
              <a:rPr lang="en-GB" dirty="0" err="1">
                <a:latin typeface="Garamond"/>
                <a:cs typeface="Garamond"/>
                <a:sym typeface="Garamond" pitchFamily="18" charset="0"/>
              </a:rPr>
              <a:t>morate</a:t>
            </a:r>
            <a:r>
              <a:rPr lang="en-GB" dirty="0">
                <a:latin typeface="Garamond"/>
                <a:cs typeface="Garamond"/>
                <a:sym typeface="Garamond" pitchFamily="18" charset="0"/>
              </a:rPr>
              <a:t> </a:t>
            </a:r>
            <a:r>
              <a:rPr lang="en-GB" dirty="0" err="1">
                <a:latin typeface="Garamond"/>
                <a:cs typeface="Garamond"/>
                <a:sym typeface="Garamond" pitchFamily="18" charset="0"/>
              </a:rPr>
              <a:t>razumeti</a:t>
            </a:r>
            <a:r>
              <a:rPr lang="en-GB" dirty="0">
                <a:latin typeface="Garamond"/>
                <a:cs typeface="Garamond"/>
                <a:sym typeface="Garamond" pitchFamily="18" charset="0"/>
              </a:rPr>
              <a:t> s </a:t>
            </a:r>
            <a:r>
              <a:rPr lang="en-GB" dirty="0" err="1">
                <a:latin typeface="Garamond"/>
                <a:cs typeface="Garamond"/>
                <a:sym typeface="Garamond" pitchFamily="18" charset="0"/>
              </a:rPr>
              <a:t>te</a:t>
            </a:r>
            <a:r>
              <a:rPr lang="en-GB" dirty="0">
                <a:latin typeface="Garamond"/>
                <a:cs typeface="Garamond"/>
                <a:sym typeface="Garamond" pitchFamily="18" charset="0"/>
              </a:rPr>
              <a:t> </a:t>
            </a:r>
            <a:r>
              <a:rPr lang="en-GB" dirty="0" err="1">
                <a:latin typeface="Garamond"/>
                <a:cs typeface="Garamond"/>
                <a:sym typeface="Garamond" pitchFamily="18" charset="0"/>
              </a:rPr>
              <a:t>prosojnice</a:t>
            </a:r>
            <a:r>
              <a:rPr lang="en-GB" dirty="0">
                <a:latin typeface="Garamond"/>
                <a:cs typeface="Garamond"/>
                <a:sym typeface="Garamond" pitchFamily="18" charset="0"/>
              </a:rPr>
              <a:t>: </a:t>
            </a:r>
            <a:r>
              <a:rPr lang="sl-SI" b="1" dirty="0">
                <a:latin typeface="Garamond"/>
                <a:cs typeface="Garamond"/>
                <a:sym typeface="Garamond" pitchFamily="18" charset="0"/>
              </a:rPr>
              <a:t>Statistično pomemben odnos </a:t>
            </a:r>
            <a:r>
              <a:rPr lang="en-GB" dirty="0">
                <a:latin typeface="Garamond"/>
                <a:cs typeface="Garamond"/>
                <a:sym typeface="Garamond" pitchFamily="18" charset="0"/>
              </a:rPr>
              <a:t>  </a:t>
            </a:r>
            <a:r>
              <a:rPr lang="sl-SI" dirty="0">
                <a:latin typeface="Garamond"/>
                <a:cs typeface="Garamond"/>
                <a:sym typeface="Garamond" pitchFamily="18" charset="0"/>
              </a:rPr>
              <a:t> </a:t>
            </a:r>
            <a:r>
              <a:rPr lang="sl-SI" i="1" dirty="0">
                <a:latin typeface="Garamond"/>
                <a:cs typeface="Garamond"/>
                <a:sym typeface="Garamond" pitchFamily="18" charset="0"/>
              </a:rPr>
              <a:t>pri bolj pozitivnem dojemanju reklam narašča dovzetnost za prevare</a:t>
            </a:r>
            <a:r>
              <a:rPr lang="sl-SI" dirty="0">
                <a:latin typeface="Garamond"/>
                <a:cs typeface="Garamond"/>
                <a:sym typeface="Garamond" pitchFamily="18" charset="0"/>
              </a:rPr>
              <a:t>. </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solidFill>
                  <a:schemeClr val="bg1">
                    <a:lumMod val="85000"/>
                  </a:schemeClr>
                </a:solidFill>
                <a:latin typeface="Garamond"/>
                <a:cs typeface="Garamond"/>
                <a:sym typeface="Garamond" pitchFamily="18" charset="0"/>
              </a:rPr>
              <a:t>Praktično 100% verjetnost (ɑ = .999), da med merjenima spremenljivkama obstaja odnos, ki ni šum. </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F2E4A482-045E-4866-A4C4-D386175B5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095" y="284967"/>
            <a:ext cx="2009032" cy="18670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tangle 7">
            <a:extLst>
              <a:ext uri="{FF2B5EF4-FFF2-40B4-BE49-F238E27FC236}">
                <a16:creationId xmlns:a16="http://schemas.microsoft.com/office/drawing/2014/main" id="{13640F04-5735-4F45-A01E-0452E813FE98}"/>
              </a:ext>
            </a:extLst>
          </p:cNvPr>
          <p:cNvSpPr/>
          <p:nvPr/>
        </p:nvSpPr>
        <p:spPr>
          <a:xfrm>
            <a:off x="433753" y="4400377"/>
            <a:ext cx="11344297" cy="959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6A119462-6681-4261-A071-7E33EC19621F}"/>
              </a:ext>
            </a:extLst>
          </p:cNvPr>
          <p:cNvCxnSpPr/>
          <p:nvPr/>
        </p:nvCxnSpPr>
        <p:spPr>
          <a:xfrm>
            <a:off x="10351363" y="4731798"/>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64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400348"/>
            <a:ext cx="11464218" cy="600075"/>
          </a:xfrm>
        </p:spPr>
        <p:txBody>
          <a:bodyPr/>
          <a:lstStyle/>
          <a:p>
            <a:r>
              <a:rPr lang="en-GB" sz="2800" dirty="0" err="1">
                <a:solidFill>
                  <a:srgbClr val="E12F29"/>
                </a:solidFill>
                <a:latin typeface="Garamond" panose="02020404030301010803" pitchFamily="18" charset="0"/>
              </a:rPr>
              <a:t>Nasedanje</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ni</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samo</a:t>
            </a:r>
            <a:r>
              <a:rPr lang="en-GB" sz="2800" dirty="0">
                <a:solidFill>
                  <a:srgbClr val="E12F29"/>
                </a:solidFill>
                <a:latin typeface="Garamond" panose="02020404030301010803" pitchFamily="18" charset="0"/>
              </a:rPr>
              <a:t> DA </a:t>
            </a:r>
            <a:r>
              <a:rPr lang="en-GB" sz="2800" dirty="0" err="1">
                <a:solidFill>
                  <a:srgbClr val="E12F29"/>
                </a:solidFill>
                <a:latin typeface="Garamond" panose="02020404030301010803" pitchFamily="18" charset="0"/>
              </a:rPr>
              <a:t>ali</a:t>
            </a:r>
            <a:r>
              <a:rPr lang="en-GB" sz="2800" dirty="0">
                <a:solidFill>
                  <a:srgbClr val="E12F29"/>
                </a:solidFill>
                <a:latin typeface="Garamond" panose="02020404030301010803" pitchFamily="18" charset="0"/>
              </a:rPr>
              <a:t> NE</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286000"/>
            <a:ext cx="11464216" cy="4287032"/>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Splošno prepričanje, da ljudje samo nasedejo ali ne, je zmotno.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Nekateri odgovorijo na prevaro, a ne izgubijo </a:t>
            </a:r>
            <a:r>
              <a:rPr lang="sl-SI" i="1" dirty="0">
                <a:solidFill>
                  <a:srgbClr val="E12F29"/>
                </a:solidFill>
                <a:latin typeface="Garamond"/>
                <a:cs typeface="Garamond"/>
                <a:sym typeface="Garamond" pitchFamily="18" charset="0"/>
              </a:rPr>
              <a:t>blaginje</a:t>
            </a:r>
            <a:r>
              <a:rPr lang="sl-SI" dirty="0">
                <a:latin typeface="Garamond"/>
                <a:cs typeface="Garamond"/>
                <a:sym typeface="Garamond" pitchFamily="18" charset="0"/>
              </a:rPr>
              <a:t>.</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Nekateri so prepričani, da </a:t>
            </a:r>
            <a:r>
              <a:rPr lang="sl-SI" i="1" dirty="0">
                <a:latin typeface="Garamond"/>
                <a:cs typeface="Garamond"/>
                <a:sym typeface="Garamond" pitchFamily="18" charset="0"/>
              </a:rPr>
              <a:t>ne</a:t>
            </a:r>
            <a:r>
              <a:rPr lang="sl-SI" dirty="0">
                <a:latin typeface="Garamond"/>
                <a:cs typeface="Garamond"/>
                <a:sym typeface="Garamond" pitchFamily="18" charset="0"/>
              </a:rPr>
              <a:t> gre za prevaro, </a:t>
            </a:r>
            <a:r>
              <a:rPr lang="en-GB" dirty="0">
                <a:latin typeface="Garamond"/>
                <a:cs typeface="Garamond"/>
                <a:sym typeface="Garamond" pitchFamily="18" charset="0"/>
              </a:rPr>
              <a:t>p</a:t>
            </a:r>
            <a:r>
              <a:rPr lang="sl-SI" dirty="0">
                <a:latin typeface="Garamond"/>
                <a:cs typeface="Garamond"/>
                <a:sym typeface="Garamond" pitchFamily="18" charset="0"/>
              </a:rPr>
              <a:t>a vseeno </a:t>
            </a:r>
            <a:r>
              <a:rPr lang="sl-SI" i="1" dirty="0">
                <a:latin typeface="Garamond"/>
                <a:cs typeface="Garamond"/>
                <a:sym typeface="Garamond" pitchFamily="18" charset="0"/>
              </a:rPr>
              <a:t>ne odgovorijo</a:t>
            </a:r>
            <a:r>
              <a:rPr lang="sl-SI" dirty="0">
                <a:latin typeface="Garamond"/>
                <a:cs typeface="Garamond"/>
                <a:sym typeface="Garamond" pitchFamily="18" charset="0"/>
              </a:rPr>
              <a:t> prevarantom.</a:t>
            </a:r>
          </a:p>
          <a:p>
            <a:pPr>
              <a:spcBef>
                <a:spcPts val="536"/>
              </a:spcBef>
              <a:buClr>
                <a:srgbClr val="FF0000"/>
              </a:buClr>
              <a:buSzPct val="70000"/>
              <a:buFont typeface="Wingdings" panose="05000000000000000000" pitchFamily="2" charset="2"/>
              <a:buChar char="§"/>
              <a:defRPr/>
            </a:pPr>
            <a:r>
              <a:rPr lang="sl-SI" i="1" dirty="0" err="1">
                <a:latin typeface="Garamond"/>
                <a:cs typeface="Garamond"/>
                <a:sym typeface="Garamond" pitchFamily="18" charset="0"/>
              </a:rPr>
              <a:t>Rusch</a:t>
            </a:r>
            <a:r>
              <a:rPr lang="sl-SI" i="1" dirty="0">
                <a:latin typeface="Garamond"/>
                <a:cs typeface="Garamond"/>
                <a:sym typeface="Garamond" pitchFamily="18" charset="0"/>
              </a:rPr>
              <a:t> (1999)</a:t>
            </a:r>
            <a:r>
              <a:rPr lang="sl-SI" dirty="0">
                <a:latin typeface="Garamond"/>
                <a:cs typeface="Garamond"/>
                <a:sym typeface="Garamond" pitchFamily="18" charset="0"/>
              </a:rPr>
              <a:t> – 2 stopnji – žrtev DA ali NE.</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Mnenja o stopnjah dovzetnosti za prevare so različna. Na primer </a:t>
            </a:r>
            <a:r>
              <a:rPr lang="sl-SI" i="1" dirty="0" err="1">
                <a:latin typeface="Garamond"/>
                <a:cs typeface="Garamond"/>
                <a:sym typeface="Garamond" pitchFamily="18" charset="0"/>
              </a:rPr>
              <a:t>Shadel</a:t>
            </a:r>
            <a:r>
              <a:rPr lang="sl-SI" i="1" dirty="0">
                <a:latin typeface="Garamond"/>
                <a:cs typeface="Garamond"/>
                <a:sym typeface="Garamond" pitchFamily="18" charset="0"/>
              </a:rPr>
              <a:t> in Pak</a:t>
            </a:r>
            <a:r>
              <a:rPr lang="sl-SI" dirty="0">
                <a:latin typeface="Garamond"/>
                <a:cs typeface="Garamond"/>
                <a:sym typeface="Garamond" pitchFamily="18" charset="0"/>
              </a:rPr>
              <a:t> (2007) – 4 stopnje (teorija upošteva </a:t>
            </a:r>
            <a:r>
              <a:rPr lang="sl-SI" i="1" dirty="0" err="1">
                <a:latin typeface="Garamond"/>
                <a:cs typeface="Garamond"/>
                <a:sym typeface="Garamond" pitchFamily="18" charset="0"/>
              </a:rPr>
              <a:t>reviktimizacijo</a:t>
            </a:r>
            <a:r>
              <a:rPr lang="sl-SI" dirty="0">
                <a:latin typeface="Garamond"/>
                <a:cs typeface="Garamond"/>
                <a:sym typeface="Garamond" pitchFamily="18" charset="0"/>
              </a:rPr>
              <a:t>).</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 </a:t>
            </a:r>
            <a:r>
              <a:rPr lang="sl-SI" i="1" dirty="0">
                <a:latin typeface="Garamond"/>
                <a:cs typeface="Garamond"/>
                <a:sym typeface="Garamond" pitchFamily="18" charset="0"/>
              </a:rPr>
              <a:t>Modic (2011, 2012, 2013, 2014a, 2014b, 2015</a:t>
            </a:r>
            <a:r>
              <a:rPr lang="en-GB" i="1" dirty="0">
                <a:latin typeface="Garamond"/>
                <a:cs typeface="Garamond"/>
                <a:sym typeface="Garamond" pitchFamily="18" charset="0"/>
              </a:rPr>
              <a:t>, 2018</a:t>
            </a:r>
            <a:r>
              <a:rPr lang="sl-SI" i="1" dirty="0">
                <a:latin typeface="Garamond"/>
                <a:cs typeface="Garamond"/>
                <a:sym typeface="Garamond" pitchFamily="18" charset="0"/>
              </a:rPr>
              <a:t>):  </a:t>
            </a:r>
            <a:r>
              <a:rPr lang="sl-SI" dirty="0">
                <a:latin typeface="Garamond"/>
                <a:cs typeface="Garamond"/>
                <a:sym typeface="Garamond" pitchFamily="18" charset="0"/>
              </a:rPr>
              <a:t>3 stopnje</a:t>
            </a:r>
          </a:p>
          <a:p>
            <a:pPr marL="0" indent="0">
              <a:spcBef>
                <a:spcPts val="536"/>
              </a:spcBef>
              <a:buClr>
                <a:srgbClr val="FF0000"/>
              </a:buClr>
              <a:buSzPct val="70000"/>
              <a:buNone/>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sp>
        <p:nvSpPr>
          <p:cNvPr id="8" name="Rectangle 5">
            <a:extLst>
              <a:ext uri="{FF2B5EF4-FFF2-40B4-BE49-F238E27FC236}">
                <a16:creationId xmlns:a16="http://schemas.microsoft.com/office/drawing/2014/main" id="{6A851A48-AC9C-42AE-90C6-63CFADC27CB7}"/>
              </a:ext>
            </a:extLst>
          </p:cNvPr>
          <p:cNvSpPr txBox="1">
            <a:spLocks noChangeArrowheads="1"/>
          </p:cNvSpPr>
          <p:nvPr/>
        </p:nvSpPr>
        <p:spPr bwMode="auto">
          <a:xfrm>
            <a:off x="7417678" y="111118"/>
            <a:ext cx="4596665" cy="1872000"/>
          </a:xfrm>
          <a:prstGeom prst="rect">
            <a:avLst/>
          </a:prstGeom>
          <a:ln/>
          <a:effectLst>
            <a:softEdge rad="63500"/>
          </a:effectLst>
        </p:spPr>
        <p:style>
          <a:lnRef idx="2">
            <a:schemeClr val="accent6"/>
          </a:lnRef>
          <a:fillRef idx="1">
            <a:schemeClr val="lt1"/>
          </a:fillRef>
          <a:effectRef idx="0">
            <a:schemeClr val="accent6"/>
          </a:effectRef>
          <a:fontRef idx="minor">
            <a:schemeClr val="dk1"/>
          </a:fontRef>
        </p:style>
        <p:txBody>
          <a:bodyPr vert="horz" wrap="square" lIns="144000" tIns="108000" rIns="144000" bIns="108000" numCol="1" anchor="ctr" anchorCtr="0" compatLnSpc="1">
            <a:prstTxWarp prst="textNoShape">
              <a:avLst/>
            </a:prstTxWarp>
          </a:bodyPr>
          <a:lstStyle>
            <a:lvl1pPr marL="269875" indent="-269875" algn="l" rtl="0" fontAlgn="base">
              <a:spcBef>
                <a:spcPct val="0"/>
              </a:spcBef>
              <a:spcAft>
                <a:spcPct val="75000"/>
              </a:spcAft>
              <a:buChar char="•"/>
              <a:defRPr sz="2000" kern="1200">
                <a:solidFill>
                  <a:schemeClr val="tx1"/>
                </a:solidFill>
                <a:latin typeface="+mn-lt"/>
                <a:ea typeface="+mn-ea"/>
                <a:cs typeface="+mn-cs"/>
              </a:defRPr>
            </a:lvl1pPr>
            <a:lvl2pPr marL="538163" indent="-266700" algn="l" rtl="0" fontAlgn="base">
              <a:spcBef>
                <a:spcPct val="0"/>
              </a:spcBef>
              <a:spcAft>
                <a:spcPct val="75000"/>
              </a:spcAft>
              <a:buChar char="•"/>
              <a:defRPr sz="2000" kern="1200">
                <a:solidFill>
                  <a:schemeClr val="tx1"/>
                </a:solidFill>
                <a:latin typeface="+mn-lt"/>
                <a:ea typeface="+mn-ea"/>
                <a:cs typeface="+mn-cs"/>
              </a:defRPr>
            </a:lvl2pPr>
            <a:lvl3pPr marL="809625" indent="-269875" algn="l" rtl="0" fontAlgn="base">
              <a:spcBef>
                <a:spcPct val="0"/>
              </a:spcBef>
              <a:spcAft>
                <a:spcPct val="75000"/>
              </a:spcAft>
              <a:buChar char="•"/>
              <a:defRPr sz="2000" kern="1200">
                <a:solidFill>
                  <a:schemeClr val="tx1"/>
                </a:solidFill>
                <a:latin typeface="+mn-lt"/>
                <a:ea typeface="+mn-ea"/>
                <a:cs typeface="+mn-cs"/>
              </a:defRPr>
            </a:lvl3pPr>
            <a:lvl4pPr marL="1079500" indent="-268288" algn="l" rtl="0" fontAlgn="base">
              <a:spcBef>
                <a:spcPct val="0"/>
              </a:spcBef>
              <a:spcAft>
                <a:spcPct val="75000"/>
              </a:spcAft>
              <a:buChar char="•"/>
              <a:defRPr sz="2000" kern="1200">
                <a:solidFill>
                  <a:schemeClr val="tx1"/>
                </a:solidFill>
                <a:latin typeface="+mn-lt"/>
                <a:ea typeface="+mn-ea"/>
                <a:cs typeface="+mn-cs"/>
              </a:defRPr>
            </a:lvl4pPr>
            <a:lvl5pPr marL="1350963" indent="-269875" algn="l" rtl="0" fontAlgn="base">
              <a:spcBef>
                <a:spcPct val="0"/>
              </a:spcBef>
              <a:spcAft>
                <a:spcPct val="7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r>
              <a:rPr lang="sl-SI" altLang="en-US" sz="1600" dirty="0">
                <a:solidFill>
                  <a:srgbClr val="E12F29"/>
                </a:solidFill>
              </a:rPr>
              <a:t>Blaginja (ang. </a:t>
            </a:r>
            <a:r>
              <a:rPr lang="sl-SI" altLang="en-US" sz="1600" i="1" dirty="0">
                <a:solidFill>
                  <a:srgbClr val="E12F29"/>
                </a:solidFill>
              </a:rPr>
              <a:t>utility)</a:t>
            </a:r>
            <a:r>
              <a:rPr lang="sl-SI" altLang="en-US" sz="1600" dirty="0">
                <a:solidFill>
                  <a:srgbClr val="E12F29"/>
                </a:solidFill>
              </a:rPr>
              <a:t> – izraz izhaja iz ekonomije. Prvič ga uporabi Daniel Bernoulli leta 1738.</a:t>
            </a:r>
          </a:p>
          <a:p>
            <a:pPr marL="0" indent="0">
              <a:spcBef>
                <a:spcPts val="1200"/>
              </a:spcBef>
              <a:spcAft>
                <a:spcPts val="600"/>
              </a:spcAft>
              <a:buNone/>
            </a:pPr>
            <a:r>
              <a:rPr lang="sl-SI" altLang="en-US" sz="1600" dirty="0">
                <a:solidFill>
                  <a:srgbClr val="E12F29"/>
                </a:solidFill>
              </a:rPr>
              <a:t>Blaginja označuje </a:t>
            </a:r>
            <a:r>
              <a:rPr lang="sl-SI" altLang="en-US" sz="1600" i="1" dirty="0">
                <a:solidFill>
                  <a:srgbClr val="E12F29"/>
                </a:solidFill>
              </a:rPr>
              <a:t>korist</a:t>
            </a:r>
            <a:r>
              <a:rPr lang="sl-SI" altLang="en-US" sz="1600" dirty="0">
                <a:solidFill>
                  <a:srgbClr val="E12F29"/>
                </a:solidFill>
              </a:rPr>
              <a:t>, ki jo nekdo pridobi. V ekonomiji gre ponavadi za denar, v zadnjih letih pa izraz lahko vključuje tudi srečo, prosti čas in podobno.</a:t>
            </a:r>
          </a:p>
        </p:txBody>
      </p:sp>
      <p:grpSp>
        <p:nvGrpSpPr>
          <p:cNvPr id="11" name="Arrow">
            <a:extLst>
              <a:ext uri="{FF2B5EF4-FFF2-40B4-BE49-F238E27FC236}">
                <a16:creationId xmlns:a16="http://schemas.microsoft.com/office/drawing/2014/main" id="{3ADF219F-4EC8-426F-AF47-58E8730B4ABB}"/>
              </a:ext>
            </a:extLst>
          </p:cNvPr>
          <p:cNvGrpSpPr/>
          <p:nvPr/>
        </p:nvGrpSpPr>
        <p:grpSpPr>
          <a:xfrm>
            <a:off x="8285356" y="1728439"/>
            <a:ext cx="1962615" cy="1271239"/>
            <a:chOff x="8285356" y="1728439"/>
            <a:chExt cx="1962615" cy="1271239"/>
          </a:xfrm>
        </p:grpSpPr>
        <p:cxnSp>
          <p:nvCxnSpPr>
            <p:cNvPr id="7" name="Straight Connector 6">
              <a:extLst>
                <a:ext uri="{FF2B5EF4-FFF2-40B4-BE49-F238E27FC236}">
                  <a16:creationId xmlns:a16="http://schemas.microsoft.com/office/drawing/2014/main" id="{1FB55E2F-7BC5-46C2-A4C1-1AC7F093BD09}"/>
                </a:ext>
              </a:extLst>
            </p:cNvPr>
            <p:cNvCxnSpPr/>
            <p:nvPr/>
          </p:nvCxnSpPr>
          <p:spPr>
            <a:xfrm>
              <a:off x="8285356" y="2999678"/>
              <a:ext cx="1940312"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15932E-896E-4CF2-A10C-0400AF77CE26}"/>
                </a:ext>
              </a:extLst>
            </p:cNvPr>
            <p:cNvCxnSpPr/>
            <p:nvPr/>
          </p:nvCxnSpPr>
          <p:spPr>
            <a:xfrm flipV="1">
              <a:off x="10247971" y="1728439"/>
              <a:ext cx="0" cy="1271239"/>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037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13</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400348"/>
            <a:ext cx="11464218" cy="600075"/>
          </a:xfrm>
        </p:spPr>
        <p:txBody>
          <a:bodyPr/>
          <a:lstStyle/>
          <a:p>
            <a:r>
              <a:rPr lang="en-GB" sz="2800" dirty="0" err="1">
                <a:solidFill>
                  <a:srgbClr val="E12F29"/>
                </a:solidFill>
                <a:latin typeface="Garamond" panose="02020404030301010803" pitchFamily="18" charset="0"/>
              </a:rPr>
              <a:t>Nasedanje</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ni</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samo</a:t>
            </a:r>
            <a:r>
              <a:rPr lang="en-GB" sz="2800" dirty="0">
                <a:solidFill>
                  <a:srgbClr val="E12F29"/>
                </a:solidFill>
                <a:latin typeface="Garamond" panose="02020404030301010803" pitchFamily="18" charset="0"/>
              </a:rPr>
              <a:t> DA </a:t>
            </a:r>
            <a:r>
              <a:rPr lang="en-GB" sz="2800" dirty="0" err="1">
                <a:solidFill>
                  <a:srgbClr val="E12F29"/>
                </a:solidFill>
                <a:latin typeface="Garamond" panose="02020404030301010803" pitchFamily="18" charset="0"/>
              </a:rPr>
              <a:t>ali</a:t>
            </a:r>
            <a:r>
              <a:rPr lang="en-GB" sz="2800" dirty="0">
                <a:solidFill>
                  <a:srgbClr val="E12F29"/>
                </a:solidFill>
                <a:latin typeface="Garamond" panose="02020404030301010803" pitchFamily="18" charset="0"/>
              </a:rPr>
              <a:t> NE (</a:t>
            </a:r>
            <a:r>
              <a:rPr lang="en-GB" sz="2800" dirty="0" err="1">
                <a:solidFill>
                  <a:srgbClr val="E12F29"/>
                </a:solidFill>
                <a:latin typeface="Garamond" panose="02020404030301010803" pitchFamily="18" charset="0"/>
              </a:rPr>
              <a:t>empirija</a:t>
            </a:r>
            <a:r>
              <a:rPr lang="en-GB" sz="2800" dirty="0">
                <a:solidFill>
                  <a:srgbClr val="E12F29"/>
                </a:solidFill>
                <a:latin typeface="Garamond" panose="02020404030301010803" pitchFamily="18" charset="0"/>
              </a:rPr>
              <a:t>)</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286000"/>
            <a:ext cx="11464216" cy="4287032"/>
          </a:xfrm>
        </p:spPr>
        <p:txBody>
          <a:bodyPr>
            <a:normAutofit/>
          </a:bodyPr>
          <a:lstStyle/>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Verodostojnost (V) </a:t>
            </a:r>
            <a:r>
              <a:rPr lang="en-GB" sz="3600" dirty="0">
                <a:latin typeface="Garamond"/>
                <a:cs typeface="Garamond"/>
                <a:sym typeface="Garamond" pitchFamily="18" charset="0"/>
              </a:rPr>
              <a:t>  </a:t>
            </a:r>
            <a:r>
              <a:rPr lang="sl-SI" sz="3600" dirty="0">
                <a:latin typeface="Garamond"/>
                <a:cs typeface="Garamond"/>
                <a:sym typeface="Garamond" pitchFamily="18" charset="0"/>
              </a:rPr>
              <a:t> Odgovor (O) </a:t>
            </a:r>
            <a:r>
              <a:rPr lang="en-GB" sz="3600" dirty="0">
                <a:latin typeface="Garamond"/>
                <a:cs typeface="Garamond"/>
                <a:sym typeface="Garamond" pitchFamily="18" charset="0"/>
              </a:rPr>
              <a:t>   </a:t>
            </a:r>
            <a:r>
              <a:rPr lang="sl-SI" sz="3600" dirty="0">
                <a:latin typeface="Garamond"/>
                <a:cs typeface="Garamond"/>
                <a:sym typeface="Garamond" pitchFamily="18" charset="0"/>
              </a:rPr>
              <a:t>Izguba (I)</a:t>
            </a:r>
          </a:p>
          <a:p>
            <a:pPr>
              <a:spcBef>
                <a:spcPts val="536"/>
              </a:spcBef>
              <a:buClr>
                <a:srgbClr val="FF0000"/>
              </a:buClr>
              <a:buSzPct val="70000"/>
              <a:buFont typeface="Wingdings" panose="05000000000000000000" pitchFamily="2" charset="2"/>
              <a:buChar char="§"/>
              <a:defRPr/>
            </a:pPr>
            <a:r>
              <a:rPr lang="en-GB" sz="3600" dirty="0">
                <a:latin typeface="Garamond"/>
                <a:cs typeface="Garamond"/>
                <a:sym typeface="Garamond" pitchFamily="18" charset="0"/>
              </a:rPr>
              <a:t>Na primer</a:t>
            </a:r>
            <a:r>
              <a:rPr lang="sl-SI" sz="3600" dirty="0">
                <a:latin typeface="Garamond"/>
                <a:cs typeface="Garamond"/>
                <a:sym typeface="Garamond" pitchFamily="18" charset="0"/>
              </a:rPr>
              <a:t>:</a:t>
            </a:r>
          </a:p>
          <a:p>
            <a:pPr lvl="1">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Modic &amp; Lea (2013). n = 236, Več </a:t>
            </a:r>
            <a:r>
              <a:rPr lang="sl-SI" sz="3200" dirty="0" err="1">
                <a:latin typeface="Garamond"/>
                <a:cs typeface="Garamond"/>
                <a:sym typeface="Garamond" pitchFamily="18" charset="0"/>
              </a:rPr>
              <a:t>logitp</a:t>
            </a:r>
            <a:r>
              <a:rPr lang="sl-SI" sz="3200" dirty="0">
                <a:latin typeface="Garamond"/>
                <a:cs typeface="Garamond"/>
                <a:sym typeface="Garamond" pitchFamily="18" charset="0"/>
              </a:rPr>
              <a:t> modelov.</a:t>
            </a:r>
          </a:p>
          <a:p>
            <a:pPr lvl="1">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Verodostojnost </a:t>
            </a:r>
            <a:r>
              <a:rPr lang="en-GB" sz="3200" dirty="0">
                <a:latin typeface="Garamond"/>
                <a:cs typeface="Garamond"/>
                <a:sym typeface="Garamond" pitchFamily="18" charset="0"/>
              </a:rPr>
              <a:t>  </a:t>
            </a:r>
            <a:r>
              <a:rPr lang="sl-SI" sz="3200" dirty="0">
                <a:latin typeface="Garamond"/>
                <a:cs typeface="Garamond"/>
                <a:sym typeface="Garamond" pitchFamily="18" charset="0"/>
              </a:rPr>
              <a:t> Odgovor,  </a:t>
            </a:r>
            <a:r>
              <a:rPr lang="sl-SI" sz="3200" dirty="0" err="1">
                <a:latin typeface="Garamond"/>
                <a:cs typeface="Garamond"/>
                <a:sym typeface="Garamond" pitchFamily="18" charset="0"/>
              </a:rPr>
              <a:t>t</a:t>
            </a:r>
            <a:r>
              <a:rPr lang="sl-SI" sz="3200" baseline="-25000" dirty="0" err="1">
                <a:latin typeface="Garamond"/>
                <a:cs typeface="Garamond"/>
                <a:sym typeface="Garamond" pitchFamily="18" charset="0"/>
              </a:rPr>
              <a:t>Waldt</a:t>
            </a:r>
            <a:r>
              <a:rPr lang="sl-SI" sz="3200" dirty="0">
                <a:latin typeface="Garamond"/>
                <a:cs typeface="Garamond"/>
                <a:sym typeface="Garamond" pitchFamily="18" charset="0"/>
              </a:rPr>
              <a:t> = 3,47, p &lt; ,01</a:t>
            </a:r>
          </a:p>
          <a:p>
            <a:pPr lvl="1">
              <a:spcBef>
                <a:spcPts val="536"/>
              </a:spcBef>
              <a:buClr>
                <a:srgbClr val="FF0000"/>
              </a:buClr>
              <a:buSzPct val="70000"/>
              <a:buFont typeface="Wingdings" panose="05000000000000000000" pitchFamily="2" charset="2"/>
              <a:buChar char="§"/>
              <a:defRPr/>
            </a:pPr>
            <a:r>
              <a:rPr lang="sl-SI" sz="3200" dirty="0">
                <a:latin typeface="Garamond"/>
                <a:cs typeface="Garamond"/>
                <a:sym typeface="Garamond" pitchFamily="18" charset="0"/>
              </a:rPr>
              <a:t>Odgovor  </a:t>
            </a:r>
            <a:r>
              <a:rPr lang="en-GB" sz="3200" dirty="0">
                <a:latin typeface="Garamond"/>
                <a:cs typeface="Garamond"/>
                <a:sym typeface="Garamond" pitchFamily="18" charset="0"/>
              </a:rPr>
              <a:t>  </a:t>
            </a:r>
            <a:r>
              <a:rPr lang="sl-SI" sz="3200" dirty="0">
                <a:latin typeface="Garamond"/>
                <a:cs typeface="Garamond"/>
                <a:sym typeface="Garamond" pitchFamily="18" charset="0"/>
              </a:rPr>
              <a:t> Izguba, </a:t>
            </a:r>
            <a:r>
              <a:rPr lang="sl-SI" sz="3200" dirty="0" err="1">
                <a:latin typeface="Garamond"/>
                <a:cs typeface="Garamond"/>
                <a:sym typeface="Garamond" pitchFamily="18" charset="0"/>
              </a:rPr>
              <a:t>t</a:t>
            </a:r>
            <a:r>
              <a:rPr lang="sl-SI" sz="3200" baseline="-25000" dirty="0" err="1">
                <a:latin typeface="Garamond"/>
                <a:cs typeface="Garamond"/>
                <a:sym typeface="Garamond" pitchFamily="18" charset="0"/>
              </a:rPr>
              <a:t>Wald</a:t>
            </a:r>
            <a:r>
              <a:rPr lang="sl-SI" sz="3200" dirty="0">
                <a:latin typeface="Garamond"/>
                <a:cs typeface="Garamond"/>
                <a:sym typeface="Garamond" pitchFamily="18" charset="0"/>
              </a:rPr>
              <a:t> = 54,68, p &lt; ,001</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32E954EE-721E-4723-B73C-69887E774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374" y="111119"/>
            <a:ext cx="3548649" cy="1846218"/>
          </a:xfrm>
          <a:prstGeom prst="rect">
            <a:avLst/>
          </a:prstGeom>
          <a:ln>
            <a:noFill/>
          </a:ln>
          <a:effectLst>
            <a:outerShdw blurRad="190500" algn="tl" rotWithShape="0">
              <a:srgbClr val="000000">
                <a:alpha val="70000"/>
              </a:srgbClr>
            </a:outerShdw>
          </a:effectLst>
        </p:spPr>
      </p:pic>
      <p:cxnSp>
        <p:nvCxnSpPr>
          <p:cNvPr id="8" name="Straight Arrow Connector 7">
            <a:extLst>
              <a:ext uri="{FF2B5EF4-FFF2-40B4-BE49-F238E27FC236}">
                <a16:creationId xmlns:a16="http://schemas.microsoft.com/office/drawing/2014/main" id="{64C074E5-15A6-47FE-B7ED-EEAFAADE8FB3}"/>
              </a:ext>
            </a:extLst>
          </p:cNvPr>
          <p:cNvCxnSpPr/>
          <p:nvPr/>
        </p:nvCxnSpPr>
        <p:spPr>
          <a:xfrm>
            <a:off x="12072023" y="4661210"/>
            <a:ext cx="0" cy="1720546"/>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76708A-D32C-4768-BC2F-90E10D96040D}"/>
              </a:ext>
            </a:extLst>
          </p:cNvPr>
          <p:cNvCxnSpPr/>
          <p:nvPr/>
        </p:nvCxnSpPr>
        <p:spPr>
          <a:xfrm>
            <a:off x="4438835" y="2601157"/>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ACBFC-C7F6-4B7A-AA51-6E8CAB4369DE}"/>
              </a:ext>
            </a:extLst>
          </p:cNvPr>
          <p:cNvCxnSpPr/>
          <p:nvPr/>
        </p:nvCxnSpPr>
        <p:spPr>
          <a:xfrm>
            <a:off x="7279690" y="2601157"/>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7312B4-9DD5-49C3-9C84-3C798E3509FF}"/>
              </a:ext>
            </a:extLst>
          </p:cNvPr>
          <p:cNvCxnSpPr/>
          <p:nvPr/>
        </p:nvCxnSpPr>
        <p:spPr>
          <a:xfrm>
            <a:off x="3915052" y="4190260"/>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C8F078-19E5-4B4B-8189-E230E627D40B}"/>
              </a:ext>
            </a:extLst>
          </p:cNvPr>
          <p:cNvCxnSpPr/>
          <p:nvPr/>
        </p:nvCxnSpPr>
        <p:spPr>
          <a:xfrm>
            <a:off x="2965142" y="4678530"/>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05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14</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400348"/>
            <a:ext cx="11464218" cy="600075"/>
          </a:xfrm>
        </p:spPr>
        <p:txBody>
          <a:bodyPr/>
          <a:lstStyle/>
          <a:p>
            <a:r>
              <a:rPr lang="en-GB" sz="2800" dirty="0" err="1">
                <a:solidFill>
                  <a:srgbClr val="E12F29"/>
                </a:solidFill>
                <a:latin typeface="Garamond" panose="02020404030301010803" pitchFamily="18" charset="0"/>
              </a:rPr>
              <a:t>Nasedanje</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ni</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samo</a:t>
            </a:r>
            <a:r>
              <a:rPr lang="en-GB" sz="2800" dirty="0">
                <a:solidFill>
                  <a:srgbClr val="E12F29"/>
                </a:solidFill>
                <a:latin typeface="Garamond" panose="02020404030301010803" pitchFamily="18" charset="0"/>
              </a:rPr>
              <a:t> DA </a:t>
            </a:r>
            <a:r>
              <a:rPr lang="en-GB" sz="2800" dirty="0" err="1">
                <a:solidFill>
                  <a:srgbClr val="E12F29"/>
                </a:solidFill>
                <a:latin typeface="Garamond" panose="02020404030301010803" pitchFamily="18" charset="0"/>
              </a:rPr>
              <a:t>ali</a:t>
            </a:r>
            <a:r>
              <a:rPr lang="en-GB" sz="2800" dirty="0">
                <a:solidFill>
                  <a:srgbClr val="E12F29"/>
                </a:solidFill>
                <a:latin typeface="Garamond" panose="02020404030301010803" pitchFamily="18" charset="0"/>
              </a:rPr>
              <a:t> NE (</a:t>
            </a:r>
            <a:r>
              <a:rPr lang="en-GB" sz="2800" dirty="0" err="1">
                <a:solidFill>
                  <a:srgbClr val="E12F29"/>
                </a:solidFill>
                <a:latin typeface="Garamond" panose="02020404030301010803" pitchFamily="18" charset="0"/>
              </a:rPr>
              <a:t>empirija</a:t>
            </a:r>
            <a:r>
              <a:rPr lang="en-GB" sz="2800" dirty="0">
                <a:solidFill>
                  <a:srgbClr val="E12F29"/>
                </a:solidFill>
                <a:latin typeface="Garamond" panose="02020404030301010803" pitchFamily="18" charset="0"/>
              </a:rPr>
              <a:t>)</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286000"/>
            <a:ext cx="11464216" cy="4287032"/>
          </a:xfrm>
        </p:spPr>
        <p:txBody>
          <a:bodyPr>
            <a:normAutofit/>
          </a:bodyPr>
          <a:lstStyle/>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Verodostojnost (V) </a:t>
            </a:r>
            <a:r>
              <a:rPr lang="en-GB" sz="3600" dirty="0">
                <a:latin typeface="Garamond"/>
                <a:cs typeface="Garamond"/>
                <a:sym typeface="Garamond" pitchFamily="18" charset="0"/>
              </a:rPr>
              <a:t>  </a:t>
            </a:r>
            <a:r>
              <a:rPr lang="sl-SI" sz="3600" dirty="0">
                <a:latin typeface="Garamond"/>
                <a:cs typeface="Garamond"/>
                <a:sym typeface="Garamond" pitchFamily="18" charset="0"/>
              </a:rPr>
              <a:t> Odgovor (O) </a:t>
            </a:r>
            <a:r>
              <a:rPr lang="en-GB" sz="3600" dirty="0">
                <a:latin typeface="Garamond"/>
                <a:cs typeface="Garamond"/>
                <a:sym typeface="Garamond" pitchFamily="18" charset="0"/>
              </a:rPr>
              <a:t>   </a:t>
            </a:r>
            <a:r>
              <a:rPr lang="sl-SI" sz="3600" dirty="0">
                <a:latin typeface="Garamond"/>
                <a:cs typeface="Garamond"/>
                <a:sym typeface="Garamond" pitchFamily="18" charset="0"/>
              </a:rPr>
              <a:t>Izguba (I)</a:t>
            </a:r>
          </a:p>
          <a:p>
            <a:pPr>
              <a:spcBef>
                <a:spcPts val="536"/>
              </a:spcBef>
              <a:buClr>
                <a:srgbClr val="FF0000"/>
              </a:buClr>
              <a:buSzPct val="70000"/>
              <a:buFont typeface="Wingdings" panose="05000000000000000000" pitchFamily="2" charset="2"/>
              <a:buChar char="§"/>
              <a:defRPr/>
            </a:pPr>
            <a:r>
              <a:rPr lang="en-GB" sz="3600" dirty="0">
                <a:solidFill>
                  <a:schemeClr val="bg1">
                    <a:lumMod val="85000"/>
                  </a:schemeClr>
                </a:solidFill>
                <a:latin typeface="Garamond"/>
                <a:cs typeface="Garamond"/>
                <a:sym typeface="Garamond" pitchFamily="18" charset="0"/>
              </a:rPr>
              <a:t>Na primer</a:t>
            </a:r>
            <a:r>
              <a:rPr lang="sl-SI" sz="3600" dirty="0">
                <a:solidFill>
                  <a:schemeClr val="bg1">
                    <a:lumMod val="85000"/>
                  </a:schemeClr>
                </a:solidFill>
                <a:latin typeface="Garamond"/>
                <a:cs typeface="Garamond"/>
                <a:sym typeface="Garamond" pitchFamily="18" charset="0"/>
              </a:rPr>
              <a:t>:</a:t>
            </a:r>
          </a:p>
          <a:p>
            <a:pPr lvl="1">
              <a:spcBef>
                <a:spcPts val="536"/>
              </a:spcBef>
              <a:buClr>
                <a:srgbClr val="FF0000"/>
              </a:buClr>
              <a:buSzPct val="70000"/>
              <a:buFont typeface="Wingdings" panose="05000000000000000000" pitchFamily="2" charset="2"/>
              <a:buChar char="§"/>
              <a:defRPr/>
            </a:pPr>
            <a:r>
              <a:rPr lang="sl-SI" sz="3200" dirty="0">
                <a:solidFill>
                  <a:schemeClr val="bg1">
                    <a:lumMod val="85000"/>
                  </a:schemeClr>
                </a:solidFill>
                <a:latin typeface="Garamond"/>
                <a:cs typeface="Garamond"/>
                <a:sym typeface="Garamond" pitchFamily="18" charset="0"/>
              </a:rPr>
              <a:t>Modic &amp; Lea (2013). n = 236, Več </a:t>
            </a:r>
            <a:r>
              <a:rPr lang="sl-SI" sz="3200" dirty="0" err="1">
                <a:solidFill>
                  <a:schemeClr val="bg1">
                    <a:lumMod val="85000"/>
                  </a:schemeClr>
                </a:solidFill>
                <a:latin typeface="Garamond"/>
                <a:cs typeface="Garamond"/>
                <a:sym typeface="Garamond" pitchFamily="18" charset="0"/>
              </a:rPr>
              <a:t>logitp</a:t>
            </a:r>
            <a:r>
              <a:rPr lang="sl-SI" sz="3200" dirty="0">
                <a:solidFill>
                  <a:schemeClr val="bg1">
                    <a:lumMod val="85000"/>
                  </a:schemeClr>
                </a:solidFill>
                <a:latin typeface="Garamond"/>
                <a:cs typeface="Garamond"/>
                <a:sym typeface="Garamond" pitchFamily="18" charset="0"/>
              </a:rPr>
              <a:t> modelov.</a:t>
            </a:r>
          </a:p>
          <a:p>
            <a:pPr lvl="1">
              <a:spcBef>
                <a:spcPts val="536"/>
              </a:spcBef>
              <a:buClr>
                <a:srgbClr val="FF0000"/>
              </a:buClr>
              <a:buSzPct val="70000"/>
              <a:buFont typeface="Wingdings" panose="05000000000000000000" pitchFamily="2" charset="2"/>
              <a:buChar char="§"/>
              <a:defRPr/>
            </a:pPr>
            <a:r>
              <a:rPr lang="sl-SI" sz="3200" dirty="0">
                <a:solidFill>
                  <a:schemeClr val="bg1">
                    <a:lumMod val="85000"/>
                  </a:schemeClr>
                </a:solidFill>
                <a:latin typeface="Garamond"/>
                <a:cs typeface="Garamond"/>
                <a:sym typeface="Garamond" pitchFamily="18" charset="0"/>
              </a:rPr>
              <a:t>Verodostojnost </a:t>
            </a:r>
            <a:r>
              <a:rPr lang="en-GB" sz="3200" dirty="0">
                <a:solidFill>
                  <a:schemeClr val="bg1">
                    <a:lumMod val="85000"/>
                  </a:schemeClr>
                </a:solidFill>
                <a:latin typeface="Garamond"/>
                <a:cs typeface="Garamond"/>
                <a:sym typeface="Garamond" pitchFamily="18" charset="0"/>
              </a:rPr>
              <a:t>  </a:t>
            </a:r>
            <a:r>
              <a:rPr lang="sl-SI" sz="3200" dirty="0">
                <a:solidFill>
                  <a:schemeClr val="bg1">
                    <a:lumMod val="85000"/>
                  </a:schemeClr>
                </a:solidFill>
                <a:latin typeface="Garamond"/>
                <a:cs typeface="Garamond"/>
                <a:sym typeface="Garamond" pitchFamily="18" charset="0"/>
              </a:rPr>
              <a:t> Odgovor,  </a:t>
            </a:r>
            <a:r>
              <a:rPr lang="sl-SI" sz="3200" dirty="0" err="1">
                <a:solidFill>
                  <a:schemeClr val="bg1">
                    <a:lumMod val="85000"/>
                  </a:schemeClr>
                </a:solidFill>
                <a:latin typeface="Garamond"/>
                <a:cs typeface="Garamond"/>
                <a:sym typeface="Garamond" pitchFamily="18" charset="0"/>
              </a:rPr>
              <a:t>t</a:t>
            </a:r>
            <a:r>
              <a:rPr lang="sl-SI" sz="3200" baseline="-25000" dirty="0" err="1">
                <a:solidFill>
                  <a:schemeClr val="bg1">
                    <a:lumMod val="85000"/>
                  </a:schemeClr>
                </a:solidFill>
                <a:latin typeface="Garamond"/>
                <a:cs typeface="Garamond"/>
                <a:sym typeface="Garamond" pitchFamily="18" charset="0"/>
              </a:rPr>
              <a:t>Waldt</a:t>
            </a:r>
            <a:r>
              <a:rPr lang="sl-SI" sz="3200" dirty="0">
                <a:solidFill>
                  <a:schemeClr val="bg1">
                    <a:lumMod val="85000"/>
                  </a:schemeClr>
                </a:solidFill>
                <a:latin typeface="Garamond"/>
                <a:cs typeface="Garamond"/>
                <a:sym typeface="Garamond" pitchFamily="18" charset="0"/>
              </a:rPr>
              <a:t> = 3,47, p &lt; ,01</a:t>
            </a:r>
          </a:p>
          <a:p>
            <a:pPr lvl="1">
              <a:spcBef>
                <a:spcPts val="536"/>
              </a:spcBef>
              <a:buClr>
                <a:srgbClr val="FF0000"/>
              </a:buClr>
              <a:buSzPct val="70000"/>
              <a:buFont typeface="Wingdings" panose="05000000000000000000" pitchFamily="2" charset="2"/>
              <a:buChar char="§"/>
              <a:defRPr/>
            </a:pPr>
            <a:r>
              <a:rPr lang="sl-SI" sz="3200" dirty="0">
                <a:solidFill>
                  <a:schemeClr val="bg1">
                    <a:lumMod val="85000"/>
                  </a:schemeClr>
                </a:solidFill>
                <a:latin typeface="Garamond"/>
                <a:cs typeface="Garamond"/>
                <a:sym typeface="Garamond" pitchFamily="18" charset="0"/>
              </a:rPr>
              <a:t>Odgovor  </a:t>
            </a:r>
            <a:r>
              <a:rPr lang="en-GB" sz="3200" dirty="0">
                <a:solidFill>
                  <a:schemeClr val="bg1">
                    <a:lumMod val="85000"/>
                  </a:schemeClr>
                </a:solidFill>
                <a:latin typeface="Garamond"/>
                <a:cs typeface="Garamond"/>
                <a:sym typeface="Garamond" pitchFamily="18" charset="0"/>
              </a:rPr>
              <a:t>  </a:t>
            </a:r>
            <a:r>
              <a:rPr lang="sl-SI" sz="3200" dirty="0">
                <a:solidFill>
                  <a:schemeClr val="bg1">
                    <a:lumMod val="85000"/>
                  </a:schemeClr>
                </a:solidFill>
                <a:latin typeface="Garamond"/>
                <a:cs typeface="Garamond"/>
                <a:sym typeface="Garamond" pitchFamily="18" charset="0"/>
              </a:rPr>
              <a:t> Izguba, </a:t>
            </a:r>
            <a:r>
              <a:rPr lang="sl-SI" sz="3200" dirty="0" err="1">
                <a:solidFill>
                  <a:schemeClr val="bg1">
                    <a:lumMod val="85000"/>
                  </a:schemeClr>
                </a:solidFill>
                <a:latin typeface="Garamond"/>
                <a:cs typeface="Garamond"/>
                <a:sym typeface="Garamond" pitchFamily="18" charset="0"/>
              </a:rPr>
              <a:t>t</a:t>
            </a:r>
            <a:r>
              <a:rPr lang="sl-SI" sz="3200" baseline="-25000" dirty="0" err="1">
                <a:solidFill>
                  <a:schemeClr val="bg1">
                    <a:lumMod val="85000"/>
                  </a:schemeClr>
                </a:solidFill>
                <a:latin typeface="Garamond"/>
                <a:cs typeface="Garamond"/>
                <a:sym typeface="Garamond" pitchFamily="18" charset="0"/>
              </a:rPr>
              <a:t>Wald</a:t>
            </a:r>
            <a:r>
              <a:rPr lang="sl-SI" sz="3200" dirty="0">
                <a:solidFill>
                  <a:schemeClr val="bg1">
                    <a:lumMod val="85000"/>
                  </a:schemeClr>
                </a:solidFill>
                <a:latin typeface="Garamond"/>
                <a:cs typeface="Garamond"/>
                <a:sym typeface="Garamond" pitchFamily="18" charset="0"/>
              </a:rPr>
              <a:t> = 54,68, p &lt; ,001</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32E954EE-721E-4723-B73C-69887E774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374" y="111119"/>
            <a:ext cx="3548649" cy="1846218"/>
          </a:xfrm>
          <a:prstGeom prst="rect">
            <a:avLst/>
          </a:prstGeom>
          <a:ln>
            <a:noFill/>
          </a:ln>
          <a:effectLst>
            <a:outerShdw blurRad="190500" algn="tl" rotWithShape="0">
              <a:srgbClr val="000000">
                <a:alpha val="70000"/>
              </a:srgbClr>
            </a:outerShdw>
          </a:effectLst>
        </p:spPr>
      </p:pic>
      <p:cxnSp>
        <p:nvCxnSpPr>
          <p:cNvPr id="8" name="Straight Arrow Connector 7">
            <a:extLst>
              <a:ext uri="{FF2B5EF4-FFF2-40B4-BE49-F238E27FC236}">
                <a16:creationId xmlns:a16="http://schemas.microsoft.com/office/drawing/2014/main" id="{64C074E5-15A6-47FE-B7ED-EEAFAADE8FB3}"/>
              </a:ext>
            </a:extLst>
          </p:cNvPr>
          <p:cNvCxnSpPr/>
          <p:nvPr/>
        </p:nvCxnSpPr>
        <p:spPr>
          <a:xfrm>
            <a:off x="12072023" y="4661210"/>
            <a:ext cx="0" cy="1720546"/>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C76708A-D32C-4768-BC2F-90E10D96040D}"/>
              </a:ext>
            </a:extLst>
          </p:cNvPr>
          <p:cNvCxnSpPr/>
          <p:nvPr/>
        </p:nvCxnSpPr>
        <p:spPr>
          <a:xfrm>
            <a:off x="4438835" y="2601157"/>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26ACBFC-C7F6-4B7A-AA51-6E8CAB4369DE}"/>
              </a:ext>
            </a:extLst>
          </p:cNvPr>
          <p:cNvCxnSpPr/>
          <p:nvPr/>
        </p:nvCxnSpPr>
        <p:spPr>
          <a:xfrm>
            <a:off x="7279690" y="2601157"/>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07312B4-9DD5-49C3-9C84-3C798E3509FF}"/>
              </a:ext>
            </a:extLst>
          </p:cNvPr>
          <p:cNvCxnSpPr/>
          <p:nvPr/>
        </p:nvCxnSpPr>
        <p:spPr>
          <a:xfrm>
            <a:off x="3915052" y="4190260"/>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C8F078-19E5-4B4B-8189-E230E627D40B}"/>
              </a:ext>
            </a:extLst>
          </p:cNvPr>
          <p:cNvCxnSpPr/>
          <p:nvPr/>
        </p:nvCxnSpPr>
        <p:spPr>
          <a:xfrm>
            <a:off x="2965142" y="4678530"/>
            <a:ext cx="248575"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96BFEDD-5F30-4A69-883D-E87713A34B47}"/>
              </a:ext>
            </a:extLst>
          </p:cNvPr>
          <p:cNvSpPr/>
          <p:nvPr/>
        </p:nvSpPr>
        <p:spPr>
          <a:xfrm>
            <a:off x="818585" y="2274849"/>
            <a:ext cx="9132849" cy="600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111067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15</a:t>
            </a:fld>
            <a:endParaRPr lang="sl-SI" sz="1600" dirty="0">
              <a:solidFill>
                <a:schemeClr val="bg1"/>
              </a:solidFill>
              <a:latin typeface="Garamond" panose="02020404030301010803"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Greed">
            <a:extLst>
              <a:ext uri="{FF2B5EF4-FFF2-40B4-BE49-F238E27FC236}">
                <a16:creationId xmlns:a16="http://schemas.microsoft.com/office/drawing/2014/main" id="{924CEBF9-7BB9-44EF-908C-39E71DA90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110" y="2000423"/>
            <a:ext cx="3720913" cy="3579969"/>
          </a:xfrm>
          <a:prstGeom prst="rect">
            <a:avLst/>
          </a:prstGeom>
        </p:spPr>
      </p:pic>
      <p:sp>
        <p:nvSpPr>
          <p:cNvPr id="5" name="Označba mesta vsebine 2"/>
          <p:cNvSpPr>
            <a:spLocks noGrp="1"/>
          </p:cNvSpPr>
          <p:nvPr>
            <p:ph idx="1"/>
          </p:nvPr>
        </p:nvSpPr>
        <p:spPr>
          <a:xfrm>
            <a:off x="607807" y="2286000"/>
            <a:ext cx="7743301" cy="4287032"/>
          </a:xfrm>
        </p:spPr>
        <p:txBody>
          <a:bodyPr>
            <a:normAutofit/>
          </a:bodyPr>
          <a:lstStyle/>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Samski in osamljeni posamezniki romantične prevare. </a:t>
            </a:r>
          </a:p>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Nižanje libida </a:t>
            </a:r>
            <a:r>
              <a:rPr lang="en-GB" sz="3600" dirty="0">
                <a:latin typeface="Garamond"/>
                <a:cs typeface="Garamond"/>
                <a:sym typeface="Garamond" pitchFamily="18" charset="0"/>
              </a:rPr>
              <a:t>   </a:t>
            </a:r>
            <a:r>
              <a:rPr lang="sl-SI" sz="3600" dirty="0">
                <a:latin typeface="Garamond"/>
                <a:cs typeface="Garamond"/>
                <a:sym typeface="Garamond" pitchFamily="18" charset="0"/>
              </a:rPr>
              <a:t> spletne lekarne.</a:t>
            </a:r>
          </a:p>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Želja po denarju </a:t>
            </a:r>
            <a:r>
              <a:rPr lang="en-GB" sz="3600" dirty="0">
                <a:latin typeface="Garamond"/>
                <a:cs typeface="Garamond"/>
                <a:sym typeface="Garamond" pitchFamily="18" charset="0"/>
              </a:rPr>
              <a:t>  </a:t>
            </a:r>
            <a:r>
              <a:rPr lang="sl-SI" sz="3600" dirty="0">
                <a:latin typeface="Garamond"/>
                <a:cs typeface="Garamond"/>
                <a:sym typeface="Garamond" pitchFamily="18" charset="0"/>
              </a:rPr>
              <a:t> </a:t>
            </a:r>
            <a:r>
              <a:rPr lang="en-GB" sz="3600" dirty="0">
                <a:latin typeface="Garamond"/>
                <a:cs typeface="Garamond"/>
                <a:sym typeface="Garamond" pitchFamily="18" charset="0"/>
              </a:rPr>
              <a:t>  </a:t>
            </a:r>
            <a:r>
              <a:rPr lang="sl-SI" sz="3600" dirty="0">
                <a:latin typeface="Garamond"/>
                <a:cs typeface="Garamond"/>
                <a:sym typeface="Garamond" pitchFamily="18" charset="0"/>
              </a:rPr>
              <a:t>delniške sheme.</a:t>
            </a:r>
          </a:p>
          <a:p>
            <a:pPr>
              <a:spcBef>
                <a:spcPts val="536"/>
              </a:spcBef>
              <a:buClr>
                <a:srgbClr val="FF0000"/>
              </a:buClr>
              <a:buSzPct val="70000"/>
              <a:buFont typeface="Wingdings" panose="05000000000000000000" pitchFamily="2" charset="2"/>
              <a:buChar char="§"/>
              <a:defRPr/>
            </a:pPr>
            <a:r>
              <a:rPr lang="sl-SI" sz="3600" dirty="0">
                <a:latin typeface="Garamond"/>
                <a:cs typeface="Garamond"/>
                <a:sym typeface="Garamond" pitchFamily="18" charset="0"/>
              </a:rPr>
              <a:t>Popotniki </a:t>
            </a:r>
            <a:r>
              <a:rPr lang="en-GB" sz="3600" dirty="0">
                <a:latin typeface="Garamond"/>
                <a:cs typeface="Garamond"/>
                <a:sym typeface="Garamond" pitchFamily="18" charset="0"/>
              </a:rPr>
              <a:t>   </a:t>
            </a:r>
            <a:r>
              <a:rPr lang="sl-SI" sz="3600" dirty="0">
                <a:latin typeface="Garamond"/>
                <a:cs typeface="Garamond"/>
                <a:sym typeface="Garamond" pitchFamily="18" charset="0"/>
              </a:rPr>
              <a:t> počitniške prevare.</a:t>
            </a:r>
          </a:p>
        </p:txBody>
      </p:sp>
      <p:cxnSp>
        <p:nvCxnSpPr>
          <p:cNvPr id="9" name="LHS arrow">
            <a:extLst>
              <a:ext uri="{FF2B5EF4-FFF2-40B4-BE49-F238E27FC236}">
                <a16:creationId xmlns:a16="http://schemas.microsoft.com/office/drawing/2014/main" id="{7CC1B5F7-3F28-44A8-8C8C-BDDB2FE30D67}"/>
              </a:ext>
            </a:extLst>
          </p:cNvPr>
          <p:cNvCxnSpPr/>
          <p:nvPr/>
        </p:nvCxnSpPr>
        <p:spPr>
          <a:xfrm>
            <a:off x="6947210" y="2598234"/>
            <a:ext cx="423746"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harma arrow">
            <a:extLst>
              <a:ext uri="{FF2B5EF4-FFF2-40B4-BE49-F238E27FC236}">
                <a16:creationId xmlns:a16="http://schemas.microsoft.com/office/drawing/2014/main" id="{E6C0B2E7-5D33-4ADF-9CCE-1F6A19881806}"/>
              </a:ext>
            </a:extLst>
          </p:cNvPr>
          <p:cNvCxnSpPr/>
          <p:nvPr/>
        </p:nvCxnSpPr>
        <p:spPr>
          <a:xfrm>
            <a:off x="3464313" y="3642731"/>
            <a:ext cx="423746"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BoilerRoom arrow">
            <a:extLst>
              <a:ext uri="{FF2B5EF4-FFF2-40B4-BE49-F238E27FC236}">
                <a16:creationId xmlns:a16="http://schemas.microsoft.com/office/drawing/2014/main" id="{61521250-BA22-4527-B937-490C063A31D5}"/>
              </a:ext>
            </a:extLst>
          </p:cNvPr>
          <p:cNvCxnSpPr/>
          <p:nvPr/>
        </p:nvCxnSpPr>
        <p:spPr>
          <a:xfrm>
            <a:off x="3966118" y="4177990"/>
            <a:ext cx="423746"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Vacation arrow">
            <a:extLst>
              <a:ext uri="{FF2B5EF4-FFF2-40B4-BE49-F238E27FC236}">
                <a16:creationId xmlns:a16="http://schemas.microsoft.com/office/drawing/2014/main" id="{2F036953-9222-43AB-99C2-18D1B8B36B0D}"/>
              </a:ext>
            </a:extLst>
          </p:cNvPr>
          <p:cNvCxnSpPr/>
          <p:nvPr/>
        </p:nvCxnSpPr>
        <p:spPr>
          <a:xfrm>
            <a:off x="2728332" y="4746703"/>
            <a:ext cx="423746"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
        <p:nvSpPr>
          <p:cNvPr id="3" name="Naslov 1"/>
          <p:cNvSpPr>
            <a:spLocks noGrp="1"/>
          </p:cNvSpPr>
          <p:nvPr>
            <p:ph type="title"/>
          </p:nvPr>
        </p:nvSpPr>
        <p:spPr>
          <a:xfrm>
            <a:off x="607807" y="1277608"/>
            <a:ext cx="11464218" cy="722815"/>
          </a:xfrm>
        </p:spPr>
        <p:txBody>
          <a:bodyPr>
            <a:normAutofit/>
          </a:bodyPr>
          <a:lstStyle/>
          <a:p>
            <a:r>
              <a:rPr lang="sl-SI" sz="4000" dirty="0">
                <a:solidFill>
                  <a:srgbClr val="E12F29"/>
                </a:solidFill>
                <a:latin typeface="Garamond" panose="02020404030301010803" pitchFamily="18" charset="0"/>
              </a:rPr>
              <a:t>Različne prevare, različne </a:t>
            </a:r>
            <a:r>
              <a:rPr lang="sl-SI" sz="4000" dirty="0" err="1">
                <a:solidFill>
                  <a:srgbClr val="E12F29"/>
                </a:solidFill>
                <a:latin typeface="Garamond" panose="02020404030301010803" pitchFamily="18" charset="0"/>
              </a:rPr>
              <a:t>žrtv</a:t>
            </a:r>
            <a:r>
              <a:rPr lang="en-GB" sz="4000" dirty="0">
                <a:solidFill>
                  <a:srgbClr val="E12F29"/>
                </a:solidFill>
                <a:latin typeface="Garamond" panose="02020404030301010803" pitchFamily="18" charset="0"/>
              </a:rPr>
              <a:t>e</a:t>
            </a:r>
            <a:endParaRPr lang="sl-SI" sz="4000" dirty="0">
              <a:solidFill>
                <a:srgbClr val="E12F29"/>
              </a:solidFill>
              <a:latin typeface="Garamond" panose="02020404030301010803" pitchFamily="18" charset="0"/>
            </a:endParaRPr>
          </a:p>
        </p:txBody>
      </p:sp>
    </p:spTree>
    <p:extLst>
      <p:ext uri="{BB962C8B-B14F-4D97-AF65-F5344CB8AC3E}">
        <p14:creationId xmlns:p14="http://schemas.microsoft.com/office/powerpoint/2010/main" val="2109095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16</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sl-SI" sz="4000" dirty="0">
                <a:solidFill>
                  <a:srgbClr val="E12F29"/>
                </a:solidFill>
                <a:latin typeface="Garamond" panose="02020404030301010803" pitchFamily="18" charset="0"/>
              </a:rPr>
              <a:t>Posebnosti medija, tipa prevare, nacepljenih pojavov</a:t>
            </a:r>
          </a:p>
        </p:txBody>
      </p:sp>
      <p:sp>
        <p:nvSpPr>
          <p:cNvPr id="5" name="Označba mesta vsebine 2"/>
          <p:cNvSpPr>
            <a:spLocks noGrp="1"/>
          </p:cNvSpPr>
          <p:nvPr>
            <p:ph idx="1"/>
          </p:nvPr>
        </p:nvSpPr>
        <p:spPr>
          <a:xfrm>
            <a:off x="607808" y="2145386"/>
            <a:ext cx="7311212" cy="3692851"/>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(a) Aktivna udeležba žrtve (</a:t>
            </a:r>
            <a:r>
              <a:rPr lang="sl-SI" b="1" dirty="0" err="1">
                <a:solidFill>
                  <a:srgbClr val="E12F29"/>
                </a:solidFill>
                <a:latin typeface="Garamond"/>
                <a:cs typeface="Garamond"/>
                <a:sym typeface="Garamond" pitchFamily="18" charset="0"/>
              </a:rPr>
              <a:t>Victim</a:t>
            </a:r>
            <a:r>
              <a:rPr lang="sl-SI" b="1" dirty="0">
                <a:solidFill>
                  <a:srgbClr val="E12F29"/>
                </a:solidFill>
                <a:latin typeface="Garamond"/>
                <a:cs typeface="Garamond"/>
                <a:sym typeface="Garamond" pitchFamily="18" charset="0"/>
              </a:rPr>
              <a:t> </a:t>
            </a:r>
            <a:r>
              <a:rPr lang="sl-SI" b="1" dirty="0" err="1">
                <a:solidFill>
                  <a:srgbClr val="E12F29"/>
                </a:solidFill>
                <a:latin typeface="Garamond"/>
                <a:cs typeface="Garamond"/>
                <a:sym typeface="Garamond" pitchFamily="18" charset="0"/>
              </a:rPr>
              <a:t>facilitation</a:t>
            </a:r>
            <a:r>
              <a:rPr lang="sl-SI"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(b) </a:t>
            </a:r>
            <a:r>
              <a:rPr lang="sl-SI" b="1" dirty="0">
                <a:solidFill>
                  <a:srgbClr val="E12F29"/>
                </a:solidFill>
                <a:latin typeface="Garamond"/>
                <a:cs typeface="Garamond"/>
                <a:sym typeface="Garamond" pitchFamily="18" charset="0"/>
              </a:rPr>
              <a:t>Sekundarna </a:t>
            </a:r>
            <a:r>
              <a:rPr lang="sl-SI" b="1" dirty="0" err="1">
                <a:solidFill>
                  <a:srgbClr val="E12F29"/>
                </a:solidFill>
                <a:latin typeface="Garamond"/>
                <a:cs typeface="Garamond"/>
                <a:sym typeface="Garamond" pitchFamily="18" charset="0"/>
              </a:rPr>
              <a:t>viktimizacija</a:t>
            </a:r>
            <a:r>
              <a:rPr lang="sl-SI" b="1" dirty="0">
                <a:solidFill>
                  <a:srgbClr val="E12F29"/>
                </a:solidFill>
                <a:latin typeface="Garamond"/>
                <a:cs typeface="Garamond"/>
                <a:sym typeface="Garamond" pitchFamily="18" charset="0"/>
              </a:rPr>
              <a:t> </a:t>
            </a:r>
            <a:r>
              <a:rPr lang="sl-SI" dirty="0">
                <a:latin typeface="Garamond"/>
                <a:cs typeface="Garamond"/>
                <a:sym typeface="Garamond" pitchFamily="18" charset="0"/>
              </a:rPr>
              <a:t>( žrtev, ki je ponovno žrtev, ker je žrtev). ~25% prevar prijavljenih zaradi strahu pred </a:t>
            </a:r>
            <a:r>
              <a:rPr lang="en-GB" dirty="0">
                <a:latin typeface="Garamond"/>
                <a:cs typeface="Garamond"/>
                <a:sym typeface="Garamond" pitchFamily="18" charset="0"/>
              </a:rPr>
              <a:t>s</a:t>
            </a:r>
            <a:r>
              <a:rPr lang="sl-SI" dirty="0">
                <a:latin typeface="Garamond"/>
                <a:cs typeface="Garamond"/>
                <a:sym typeface="Garamond" pitchFamily="18" charset="0"/>
              </a:rPr>
              <a:t>.</a:t>
            </a:r>
            <a:r>
              <a:rPr lang="en-GB" dirty="0">
                <a:latin typeface="Garamond"/>
                <a:cs typeface="Garamond"/>
                <a:sym typeface="Garamond" pitchFamily="18" charset="0"/>
              </a:rPr>
              <a:t>v</a:t>
            </a:r>
            <a:r>
              <a:rPr lang="sl-SI" dirty="0">
                <a:latin typeface="Garamond"/>
                <a:cs typeface="Garamond"/>
                <a:sym typeface="Garamond" pitchFamily="18" charset="0"/>
              </a:rPr>
              <a:t>. </a:t>
            </a:r>
            <a:r>
              <a:rPr lang="en-GB" dirty="0">
                <a:latin typeface="Garamond"/>
                <a:cs typeface="Garamond"/>
                <a:sym typeface="Garamond" pitchFamily="18" charset="0"/>
              </a:rPr>
              <a:t>(</a:t>
            </a:r>
            <a:r>
              <a:rPr lang="sl-SI" i="1" dirty="0" err="1">
                <a:latin typeface="Garamond"/>
                <a:cs typeface="Garamond"/>
                <a:sym typeface="Garamond" pitchFamily="18" charset="0"/>
              </a:rPr>
              <a:t>Copes</a:t>
            </a:r>
            <a:r>
              <a:rPr lang="sl-SI" i="1" dirty="0">
                <a:latin typeface="Garamond"/>
                <a:cs typeface="Garamond"/>
                <a:sym typeface="Garamond" pitchFamily="18" charset="0"/>
              </a:rPr>
              <a:t>, </a:t>
            </a:r>
            <a:r>
              <a:rPr lang="sl-SI" i="1" dirty="0" err="1">
                <a:latin typeface="Garamond"/>
                <a:cs typeface="Garamond"/>
                <a:sym typeface="Garamond" pitchFamily="18" charset="0"/>
              </a:rPr>
              <a:t>Kerley</a:t>
            </a:r>
            <a:r>
              <a:rPr lang="sl-SI" i="1" dirty="0">
                <a:latin typeface="Garamond"/>
                <a:cs typeface="Garamond"/>
                <a:sym typeface="Garamond" pitchFamily="18" charset="0"/>
              </a:rPr>
              <a:t>, Mason in van </a:t>
            </a:r>
            <a:r>
              <a:rPr lang="sl-SI" i="1" dirty="0" err="1">
                <a:latin typeface="Garamond"/>
                <a:cs typeface="Garamond"/>
                <a:sym typeface="Garamond" pitchFamily="18" charset="0"/>
              </a:rPr>
              <a:t>Wyk</a:t>
            </a:r>
            <a:r>
              <a:rPr lang="sl-SI" i="1" dirty="0">
                <a:latin typeface="Garamond"/>
                <a:cs typeface="Garamond"/>
                <a:sym typeface="Garamond" pitchFamily="18" charset="0"/>
              </a:rPr>
              <a:t>, 2001</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(c) </a:t>
            </a:r>
            <a:r>
              <a:rPr lang="sl-SI" b="1" dirty="0" err="1">
                <a:solidFill>
                  <a:srgbClr val="E12F29"/>
                </a:solidFill>
                <a:latin typeface="Garamond"/>
                <a:cs typeface="Garamond"/>
                <a:sym typeface="Garamond" pitchFamily="18" charset="0"/>
              </a:rPr>
              <a:t>Reviktimizacija</a:t>
            </a:r>
            <a:r>
              <a:rPr lang="sl-SI" dirty="0">
                <a:latin typeface="Garamond"/>
                <a:cs typeface="Garamond"/>
                <a:sym typeface="Garamond" pitchFamily="18" charset="0"/>
              </a:rPr>
              <a:t> (</a:t>
            </a:r>
            <a:r>
              <a:rPr lang="en-GB" dirty="0">
                <a:latin typeface="Garamond"/>
                <a:cs typeface="Garamond"/>
                <a:sym typeface="Garamond" pitchFamily="18" charset="0"/>
              </a:rPr>
              <a:t>i.e.</a:t>
            </a:r>
            <a:r>
              <a:rPr lang="sl-SI" dirty="0">
                <a:latin typeface="Garamond"/>
                <a:cs typeface="Garamond"/>
                <a:sym typeface="Garamond" pitchFamily="18" charset="0"/>
              </a:rPr>
              <a:t> ponovna </a:t>
            </a:r>
            <a:r>
              <a:rPr lang="sl-SI" dirty="0" err="1">
                <a:latin typeface="Garamond"/>
                <a:cs typeface="Garamond"/>
                <a:sym typeface="Garamond" pitchFamily="18" charset="0"/>
              </a:rPr>
              <a:t>viktimizacija</a:t>
            </a:r>
            <a:r>
              <a:rPr lang="sl-SI" dirty="0">
                <a:latin typeface="Garamond"/>
                <a:cs typeface="Garamond"/>
                <a:sym typeface="Garamond" pitchFamily="18" charset="0"/>
              </a:rPr>
              <a:t>) </a:t>
            </a:r>
            <a:r>
              <a:rPr lang="en-GB" dirty="0">
                <a:latin typeface="Garamond"/>
                <a:cs typeface="Garamond"/>
                <a:sym typeface="Garamond" pitchFamily="18" charset="0"/>
              </a:rPr>
              <a:t>– v 22% do 48% </a:t>
            </a:r>
            <a:r>
              <a:rPr lang="en-GB" dirty="0" err="1">
                <a:latin typeface="Garamond"/>
                <a:cs typeface="Garamond"/>
                <a:sym typeface="Garamond" pitchFamily="18" charset="0"/>
              </a:rPr>
              <a:t>primerov</a:t>
            </a:r>
            <a:r>
              <a:rPr lang="en-GB" dirty="0">
                <a:latin typeface="Garamond"/>
                <a:cs typeface="Garamond"/>
                <a:sym typeface="Garamond" pitchFamily="18" charset="0"/>
              </a:rPr>
              <a:t> (</a:t>
            </a:r>
            <a:r>
              <a:rPr lang="en-GB" i="1" dirty="0">
                <a:latin typeface="Garamond"/>
                <a:cs typeface="Garamond"/>
                <a:sym typeface="Garamond" pitchFamily="18" charset="0"/>
              </a:rPr>
              <a:t>e.g. Titus in Dover, 2001</a:t>
            </a:r>
            <a:r>
              <a:rPr lang="en-GB" dirty="0">
                <a:latin typeface="Garamond"/>
                <a:cs typeface="Garamond"/>
                <a:sym typeface="Garamond" pitchFamily="18" charset="0"/>
              </a:rPr>
              <a:t>).</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2C715B58-0A4E-44D6-9A11-E03F798F8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997" y="2090509"/>
            <a:ext cx="4042389" cy="3161716"/>
          </a:xfrm>
          <a:prstGeom prst="rect">
            <a:avLst/>
          </a:prstGeom>
        </p:spPr>
      </p:pic>
      <p:sp>
        <p:nvSpPr>
          <p:cNvPr id="9" name="Označba mesta vsebine 2">
            <a:extLst>
              <a:ext uri="{FF2B5EF4-FFF2-40B4-BE49-F238E27FC236}">
                <a16:creationId xmlns:a16="http://schemas.microsoft.com/office/drawing/2014/main" id="{A6CBC5F0-8747-4F0D-9BB0-E8101A6EE436}"/>
              </a:ext>
            </a:extLst>
          </p:cNvPr>
          <p:cNvSpPr txBox="1">
            <a:spLocks/>
          </p:cNvSpPr>
          <p:nvPr/>
        </p:nvSpPr>
        <p:spPr>
          <a:xfrm>
            <a:off x="119977" y="5867951"/>
            <a:ext cx="11952046" cy="40971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536"/>
              </a:spcBef>
              <a:buClr>
                <a:srgbClr val="FF0000"/>
              </a:buClr>
              <a:buSzPct val="70000"/>
              <a:buFont typeface="Arial" panose="020B0604020202020204" pitchFamily="34" charset="0"/>
              <a:buNone/>
              <a:defRPr/>
            </a:pPr>
            <a:r>
              <a:rPr lang="en-GB" sz="2000" i="1" dirty="0">
                <a:latin typeface="Garamond"/>
                <a:cs typeface="Garamond"/>
                <a:sym typeface="Garamond" pitchFamily="18" charset="0"/>
              </a:rPr>
              <a:t>(</a:t>
            </a:r>
            <a:r>
              <a:rPr lang="en-GB" sz="2000" i="1" dirty="0" err="1">
                <a:latin typeface="Garamond"/>
                <a:cs typeface="Garamond"/>
                <a:sym typeface="Garamond" pitchFamily="18" charset="0"/>
              </a:rPr>
              <a:t>več</a:t>
            </a:r>
            <a:r>
              <a:rPr lang="en-GB" sz="2000" i="1" dirty="0">
                <a:latin typeface="Garamond"/>
                <a:cs typeface="Garamond"/>
                <a:sym typeface="Garamond" pitchFamily="18" charset="0"/>
              </a:rPr>
              <a:t> </a:t>
            </a:r>
            <a:r>
              <a:rPr lang="en-GB" sz="2000" i="1" dirty="0" err="1">
                <a:latin typeface="Garamond"/>
                <a:cs typeface="Garamond"/>
                <a:sym typeface="Garamond" pitchFamily="18" charset="0"/>
              </a:rPr>
              <a:t>podporne</a:t>
            </a:r>
            <a:r>
              <a:rPr lang="en-GB" sz="2000" i="1" dirty="0">
                <a:latin typeface="Garamond"/>
                <a:cs typeface="Garamond"/>
                <a:sym typeface="Garamond" pitchFamily="18" charset="0"/>
              </a:rPr>
              <a:t> literature je </a:t>
            </a:r>
            <a:r>
              <a:rPr lang="en-GB" sz="2000" i="1" dirty="0" err="1">
                <a:latin typeface="Garamond"/>
                <a:cs typeface="Garamond"/>
                <a:sym typeface="Garamond" pitchFamily="18" charset="0"/>
              </a:rPr>
              <a:t>navedene</a:t>
            </a:r>
            <a:r>
              <a:rPr lang="en-GB" sz="2000" i="1" dirty="0">
                <a:latin typeface="Garamond"/>
                <a:cs typeface="Garamond"/>
                <a:sym typeface="Garamond" pitchFamily="18" charset="0"/>
              </a:rPr>
              <a:t> v </a:t>
            </a:r>
            <a:r>
              <a:rPr lang="en-GB" sz="2000" i="1" dirty="0" err="1">
                <a:latin typeface="Garamond"/>
                <a:cs typeface="Garamond"/>
                <a:sym typeface="Garamond" pitchFamily="18" charset="0"/>
              </a:rPr>
              <a:t>opombah</a:t>
            </a:r>
            <a:r>
              <a:rPr lang="en-GB" sz="2000" i="1" dirty="0">
                <a:latin typeface="Garamond"/>
                <a:cs typeface="Garamond"/>
                <a:sym typeface="Garamond" pitchFamily="18" charset="0"/>
              </a:rPr>
              <a:t> </a:t>
            </a:r>
            <a:r>
              <a:rPr lang="en-GB" sz="2000" i="1" dirty="0" err="1">
                <a:latin typeface="Garamond"/>
                <a:cs typeface="Garamond"/>
                <a:sym typeface="Garamond" pitchFamily="18" charset="0"/>
              </a:rPr>
              <a:t>prosojnice</a:t>
            </a:r>
            <a:r>
              <a:rPr lang="en-GB" sz="2000" i="1" dirty="0">
                <a:latin typeface="Garamond"/>
                <a:cs typeface="Garamond"/>
                <a:sym typeface="Garamond" pitchFamily="18" charset="0"/>
              </a:rPr>
              <a:t>)</a:t>
            </a:r>
            <a:r>
              <a:rPr lang="en-GB" sz="2000" dirty="0">
                <a:latin typeface="Garamond"/>
                <a:cs typeface="Garamond"/>
                <a:sym typeface="Garamond" pitchFamily="18" charset="0"/>
              </a:rPr>
              <a:t>.</a:t>
            </a:r>
            <a:endParaRPr lang="sl-SI" sz="2000" dirty="0">
              <a:latin typeface="Garamond"/>
              <a:cs typeface="Garamond"/>
              <a:sym typeface="Garamond" pitchFamily="18" charset="0"/>
            </a:endParaRPr>
          </a:p>
        </p:txBody>
      </p:sp>
    </p:spTree>
    <p:extLst>
      <p:ext uri="{BB962C8B-B14F-4D97-AF65-F5344CB8AC3E}">
        <p14:creationId xmlns:p14="http://schemas.microsoft.com/office/powerpoint/2010/main" val="7317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17</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sl-SI" sz="4000" dirty="0">
                <a:solidFill>
                  <a:srgbClr val="E12F29"/>
                </a:solidFill>
                <a:latin typeface="Garamond" panose="02020404030301010803" pitchFamily="18" charset="0"/>
              </a:rPr>
              <a:t>Posebnosti medija, tipa prevare, nacepljenih pojavov</a:t>
            </a:r>
          </a:p>
        </p:txBody>
      </p:sp>
      <p:sp>
        <p:nvSpPr>
          <p:cNvPr id="5" name="Označba mesta vsebine 2"/>
          <p:cNvSpPr>
            <a:spLocks noGrp="1"/>
          </p:cNvSpPr>
          <p:nvPr>
            <p:ph idx="1"/>
          </p:nvPr>
        </p:nvSpPr>
        <p:spPr>
          <a:xfrm>
            <a:off x="607808" y="2145387"/>
            <a:ext cx="6055802" cy="3598466"/>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(d) </a:t>
            </a:r>
            <a:r>
              <a:rPr lang="en-GB" dirty="0" err="1">
                <a:latin typeface="Garamond"/>
                <a:cs typeface="Garamond"/>
                <a:sym typeface="Garamond" pitchFamily="18" charset="0"/>
              </a:rPr>
              <a:t>Prevare</a:t>
            </a:r>
            <a:r>
              <a:rPr lang="en-GB" dirty="0">
                <a:latin typeface="Garamond"/>
                <a:cs typeface="Garamond"/>
                <a:sym typeface="Garamond" pitchFamily="18" charset="0"/>
              </a:rPr>
              <a:t> so </a:t>
            </a:r>
            <a:r>
              <a:rPr lang="en-GB" dirty="0" err="1">
                <a:latin typeface="Garamond"/>
                <a:cs typeface="Garamond"/>
                <a:sym typeface="Garamond" pitchFamily="18" charset="0"/>
              </a:rPr>
              <a:t>pogoste</a:t>
            </a:r>
            <a:r>
              <a:rPr lang="en-GB" dirty="0">
                <a:latin typeface="Garamond"/>
                <a:cs typeface="Garamond"/>
                <a:sym typeface="Garamond" pitchFamily="18" charset="0"/>
              </a:rPr>
              <a:t>. </a:t>
            </a:r>
            <a:r>
              <a:rPr lang="en-GB" b="1" dirty="0" err="1">
                <a:solidFill>
                  <a:srgbClr val="E12F29"/>
                </a:solidFill>
                <a:latin typeface="Garamond"/>
                <a:cs typeface="Garamond"/>
                <a:sym typeface="Garamond" pitchFamily="18" charset="0"/>
              </a:rPr>
              <a:t>Izgube</a:t>
            </a:r>
            <a:r>
              <a:rPr lang="en-GB" b="1" dirty="0">
                <a:solidFill>
                  <a:srgbClr val="E12F29"/>
                </a:solidFill>
                <a:latin typeface="Garamond"/>
                <a:cs typeface="Garamond"/>
                <a:sym typeface="Garamond" pitchFamily="18" charset="0"/>
              </a:rPr>
              <a:t> </a:t>
            </a:r>
            <a:r>
              <a:rPr lang="en-GB" b="1" dirty="0" err="1">
                <a:solidFill>
                  <a:srgbClr val="E12F29"/>
                </a:solidFill>
                <a:latin typeface="Garamond"/>
                <a:cs typeface="Garamond"/>
                <a:sym typeface="Garamond" pitchFamily="18" charset="0"/>
              </a:rPr>
              <a:t>pri</a:t>
            </a:r>
            <a:r>
              <a:rPr lang="en-GB" b="1" dirty="0">
                <a:solidFill>
                  <a:srgbClr val="E12F29"/>
                </a:solidFill>
                <a:latin typeface="Garamond"/>
                <a:cs typeface="Garamond"/>
                <a:sym typeface="Garamond" pitchFamily="18" charset="0"/>
              </a:rPr>
              <a:t> </a:t>
            </a:r>
            <a:r>
              <a:rPr lang="en-GB" b="1" dirty="0" err="1">
                <a:solidFill>
                  <a:srgbClr val="E12F29"/>
                </a:solidFill>
                <a:latin typeface="Garamond"/>
                <a:cs typeface="Garamond"/>
                <a:sym typeface="Garamond" pitchFamily="18" charset="0"/>
              </a:rPr>
              <a:t>prevarah</a:t>
            </a:r>
            <a:r>
              <a:rPr lang="en-GB" b="1" dirty="0">
                <a:solidFill>
                  <a:srgbClr val="E12F29"/>
                </a:solidFill>
                <a:latin typeface="Garamond" panose="02020404030301010803" pitchFamily="18" charset="0"/>
                <a:cs typeface="Garamond"/>
                <a:sym typeface="Garamond" pitchFamily="18" charset="0"/>
              </a:rPr>
              <a:t> so </a:t>
            </a:r>
            <a:r>
              <a:rPr lang="en-GB" b="1" dirty="0" err="1">
                <a:solidFill>
                  <a:srgbClr val="E12F29"/>
                </a:solidFill>
                <a:latin typeface="Garamond" panose="02020404030301010803" pitchFamily="18" charset="0"/>
                <a:cs typeface="Garamond"/>
                <a:sym typeface="Garamond" pitchFamily="18" charset="0"/>
              </a:rPr>
              <a:t>malo</a:t>
            </a:r>
            <a:r>
              <a:rPr lang="en-GB" b="1" dirty="0">
                <a:solidFill>
                  <a:srgbClr val="E12F29"/>
                </a:solidFill>
                <a:latin typeface="Garamond" panose="02020404030301010803" pitchFamily="18" charset="0"/>
                <a:cs typeface="Garamond"/>
                <a:sym typeface="Garamond" pitchFamily="18" charset="0"/>
              </a:rPr>
              <a:t> </a:t>
            </a:r>
            <a:r>
              <a:rPr lang="en-GB" b="1" dirty="0" err="1">
                <a:solidFill>
                  <a:srgbClr val="E12F29"/>
                </a:solidFill>
                <a:latin typeface="Garamond" panose="02020404030301010803" pitchFamily="18" charset="0"/>
                <a:cs typeface="Garamond"/>
                <a:sym typeface="Garamond" pitchFamily="18" charset="0"/>
              </a:rPr>
              <a:t>verjetne</a:t>
            </a:r>
            <a:r>
              <a:rPr lang="en-GB" dirty="0">
                <a:latin typeface="Garamond" panose="02020404030301010803" pitchFamily="18" charset="0"/>
                <a:cs typeface="Garamond"/>
                <a:sym typeface="Garamond" pitchFamily="18" charset="0"/>
              </a:rPr>
              <a:t>.</a:t>
            </a:r>
            <a:r>
              <a:rPr lang="en-GB" altLang="en-US" dirty="0">
                <a:latin typeface="Garamond" panose="02020404030301010803" pitchFamily="18" charset="0"/>
              </a:rPr>
              <a:t>  </a:t>
            </a:r>
          </a:p>
          <a:p>
            <a:pPr marL="0" indent="0">
              <a:lnSpc>
                <a:spcPct val="100000"/>
              </a:lnSpc>
              <a:spcBef>
                <a:spcPts val="536"/>
              </a:spcBef>
              <a:buClr>
                <a:srgbClr val="FF0000"/>
              </a:buClr>
              <a:buSzPct val="70000"/>
              <a:buNone/>
              <a:defRPr/>
            </a:pPr>
            <a:r>
              <a:rPr lang="en-GB" altLang="en-US" dirty="0">
                <a:latin typeface="Garamond" panose="02020404030301010803" pitchFamily="18" charset="0"/>
              </a:rPr>
              <a:t>   0,1 ‰ do 9% (po </a:t>
            </a:r>
            <a:r>
              <a:rPr lang="en-GB" altLang="en-US" dirty="0" err="1">
                <a:latin typeface="Garamond" panose="02020404030301010803" pitchFamily="18" charset="0"/>
              </a:rPr>
              <a:t>različnih</a:t>
            </a:r>
            <a:r>
              <a:rPr lang="en-GB" altLang="en-US" dirty="0">
                <a:latin typeface="Garamond" panose="02020404030301010803" pitchFamily="18" charset="0"/>
              </a:rPr>
              <a:t> </a:t>
            </a:r>
            <a:r>
              <a:rPr lang="en-GB" altLang="en-US" dirty="0" err="1">
                <a:latin typeface="Garamond" panose="02020404030301010803" pitchFamily="18" charset="0"/>
              </a:rPr>
              <a:t>raziskavah</a:t>
            </a:r>
            <a:r>
              <a:rPr lang="en-GB" altLang="en-US" dirty="0">
                <a:latin typeface="Garamond" panose="02020404030301010803" pitchFamily="18" charset="0"/>
              </a:rPr>
              <a:t>)</a:t>
            </a:r>
            <a:r>
              <a:rPr lang="sl-SI" dirty="0">
                <a:latin typeface="Garamond" panose="02020404030301010803" pitchFamily="18" charset="0"/>
                <a:cs typeface="Garamond"/>
                <a:sym typeface="Garamond" pitchFamily="18" charset="0"/>
              </a:rPr>
              <a:t> </a:t>
            </a:r>
            <a:endParaRPr lang="en-GB" dirty="0">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a:t>
            </a:r>
            <a:r>
              <a:rPr lang="en-GB" dirty="0">
                <a:latin typeface="Garamond"/>
                <a:cs typeface="Garamond"/>
                <a:sym typeface="Garamond" pitchFamily="18" charset="0"/>
              </a:rPr>
              <a:t>e</a:t>
            </a:r>
            <a:r>
              <a:rPr lang="sl-SI" dirty="0">
                <a:latin typeface="Garamond"/>
                <a:cs typeface="Garamond"/>
                <a:sym typeface="Garamond" pitchFamily="18" charset="0"/>
              </a:rPr>
              <a:t>) Tipi izgube - Ne samo finančna, tudi emocionalna. </a:t>
            </a:r>
            <a:r>
              <a:rPr lang="sl-SI" i="1" dirty="0">
                <a:latin typeface="Garamond"/>
                <a:cs typeface="Garamond"/>
                <a:sym typeface="Garamond" pitchFamily="18" charset="0"/>
              </a:rPr>
              <a:t>Modic in Anderson (2015)</a:t>
            </a:r>
            <a:r>
              <a:rPr lang="sl-SI" dirty="0">
                <a:latin typeface="Garamond"/>
                <a:cs typeface="Garamond"/>
                <a:sym typeface="Garamond" pitchFamily="18" charset="0"/>
              </a:rPr>
              <a:t>. Glej tudi </a:t>
            </a:r>
            <a:r>
              <a:rPr lang="sl-SI" i="1" dirty="0" err="1">
                <a:latin typeface="Garamond"/>
                <a:cs typeface="Garamond"/>
                <a:sym typeface="Garamond" pitchFamily="18" charset="0"/>
              </a:rPr>
              <a:t>Whitty</a:t>
            </a:r>
            <a:r>
              <a:rPr lang="sl-SI" i="1" dirty="0">
                <a:latin typeface="Garamond"/>
                <a:cs typeface="Garamond"/>
                <a:sym typeface="Garamond" pitchFamily="18" charset="0"/>
              </a:rPr>
              <a:t> (2015)</a:t>
            </a:r>
            <a:r>
              <a:rPr lang="sl-SI" dirty="0">
                <a:latin typeface="Garamond"/>
                <a:cs typeface="Garamond"/>
                <a:sym typeface="Garamond" pitchFamily="18" charset="0"/>
              </a:rPr>
              <a:t>.</a:t>
            </a: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Picture 7">
            <a:extLst>
              <a:ext uri="{FF2B5EF4-FFF2-40B4-BE49-F238E27FC236}">
                <a16:creationId xmlns:a16="http://schemas.microsoft.com/office/drawing/2014/main" id="{5D64149A-4A0A-474B-82F8-DB6B22183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097" y="2269316"/>
            <a:ext cx="5423989" cy="27414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717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18</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Demografski</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faktorji</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1940889"/>
            <a:ext cx="7900573" cy="4572609"/>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Nobene</a:t>
            </a:r>
            <a:r>
              <a:rPr lang="en-GB" dirty="0">
                <a:latin typeface="Garamond"/>
                <a:cs typeface="Garamond"/>
                <a:sym typeface="Garamond" pitchFamily="18" charset="0"/>
              </a:rPr>
              <a:t> od  </a:t>
            </a:r>
            <a:r>
              <a:rPr lang="en-GB" dirty="0" err="1">
                <a:latin typeface="Garamond"/>
                <a:cs typeface="Garamond"/>
                <a:sym typeface="Garamond" pitchFamily="18" charset="0"/>
              </a:rPr>
              <a:t>raziskav</a:t>
            </a:r>
            <a:r>
              <a:rPr lang="en-GB" dirty="0">
                <a:latin typeface="Garamond"/>
                <a:cs typeface="Garamond"/>
                <a:sym typeface="Garamond" pitchFamily="18" charset="0"/>
              </a:rPr>
              <a:t>, </a:t>
            </a:r>
            <a:r>
              <a:rPr lang="en-GB" dirty="0" err="1">
                <a:latin typeface="Garamond"/>
                <a:cs typeface="Garamond"/>
                <a:sym typeface="Garamond" pitchFamily="18" charset="0"/>
              </a:rPr>
              <a:t>ki</a:t>
            </a:r>
            <a:r>
              <a:rPr lang="en-GB" dirty="0">
                <a:latin typeface="Garamond"/>
                <a:cs typeface="Garamond"/>
                <a:sym typeface="Garamond" pitchFamily="18" charset="0"/>
              </a:rPr>
              <a:t> </a:t>
            </a:r>
            <a:r>
              <a:rPr lang="en-GB" dirty="0" err="1">
                <a:latin typeface="Garamond"/>
                <a:cs typeface="Garamond"/>
                <a:sym typeface="Garamond" pitchFamily="18" charset="0"/>
              </a:rPr>
              <a:t>jih</a:t>
            </a:r>
            <a:r>
              <a:rPr lang="en-GB" dirty="0">
                <a:latin typeface="Garamond"/>
                <a:cs typeface="Garamond"/>
                <a:sym typeface="Garamond" pitchFamily="18" charset="0"/>
              </a:rPr>
              <a:t> </a:t>
            </a:r>
            <a:r>
              <a:rPr lang="en-GB" dirty="0" err="1">
                <a:latin typeface="Garamond"/>
                <a:cs typeface="Garamond"/>
                <a:sym typeface="Garamond" pitchFamily="18" charset="0"/>
              </a:rPr>
              <a:t>poznam</a:t>
            </a:r>
            <a:r>
              <a:rPr lang="en-GB" dirty="0">
                <a:latin typeface="Garamond"/>
                <a:cs typeface="Garamond"/>
                <a:sym typeface="Garamond" pitchFamily="18" charset="0"/>
              </a:rPr>
              <a:t> </a:t>
            </a:r>
            <a:r>
              <a:rPr lang="en-GB" dirty="0" err="1">
                <a:latin typeface="Garamond"/>
                <a:cs typeface="Garamond"/>
                <a:sym typeface="Garamond" pitchFamily="18" charset="0"/>
              </a:rPr>
              <a:t>ali</a:t>
            </a:r>
            <a:r>
              <a:rPr lang="en-GB" dirty="0">
                <a:latin typeface="Garamond"/>
                <a:cs typeface="Garamond"/>
                <a:sym typeface="Garamond" pitchFamily="18" charset="0"/>
              </a:rPr>
              <a:t> </a:t>
            </a:r>
            <a:r>
              <a:rPr lang="en-GB" dirty="0" err="1">
                <a:latin typeface="Garamond"/>
                <a:cs typeface="Garamond"/>
                <a:sym typeface="Garamond" pitchFamily="18" charset="0"/>
              </a:rPr>
              <a:t>sem</a:t>
            </a:r>
            <a:r>
              <a:rPr lang="en-GB" dirty="0">
                <a:latin typeface="Garamond"/>
                <a:cs typeface="Garamond"/>
                <a:sym typeface="Garamond" pitchFamily="18" charset="0"/>
              </a:rPr>
              <a:t> </a:t>
            </a:r>
            <a:r>
              <a:rPr lang="en-GB" dirty="0" err="1">
                <a:latin typeface="Garamond"/>
                <a:cs typeface="Garamond"/>
                <a:sym typeface="Garamond" pitchFamily="18" charset="0"/>
              </a:rPr>
              <a:t>jih</a:t>
            </a:r>
            <a:r>
              <a:rPr lang="en-GB" dirty="0">
                <a:latin typeface="Garamond"/>
                <a:cs typeface="Garamond"/>
                <a:sym typeface="Garamond" pitchFamily="18" charset="0"/>
              </a:rPr>
              <a:t> </a:t>
            </a:r>
            <a:r>
              <a:rPr lang="en-GB" dirty="0" err="1">
                <a:latin typeface="Garamond"/>
                <a:cs typeface="Garamond"/>
                <a:sym typeface="Garamond" pitchFamily="18" charset="0"/>
              </a:rPr>
              <a:t>izvedel</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ne </a:t>
            </a:r>
            <a:r>
              <a:rPr lang="en-GB" dirty="0" err="1">
                <a:solidFill>
                  <a:srgbClr val="E12F29"/>
                </a:solidFill>
                <a:latin typeface="Garamond"/>
                <a:cs typeface="Garamond"/>
                <a:sym typeface="Garamond" pitchFamily="18" charset="0"/>
              </a:rPr>
              <a:t>potrdijo</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skupnega</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demografskega</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faktorja</a:t>
            </a:r>
            <a:r>
              <a:rPr lang="en-GB" dirty="0">
                <a:latin typeface="Garamond"/>
                <a:cs typeface="Garamond"/>
                <a:sym typeface="Garamond" pitchFamily="18" charset="0"/>
              </a:rPr>
              <a:t>. </a:t>
            </a:r>
            <a:r>
              <a:rPr lang="en-GB" i="1" dirty="0">
                <a:latin typeface="Garamond"/>
                <a:cs typeface="Garamond"/>
                <a:sym typeface="Garamond" pitchFamily="18" charset="0"/>
              </a:rPr>
              <a:t>Starost, </a:t>
            </a:r>
            <a:r>
              <a:rPr lang="en-GB" i="1" dirty="0" err="1">
                <a:latin typeface="Garamond"/>
                <a:cs typeface="Garamond"/>
                <a:sym typeface="Garamond" pitchFamily="18" charset="0"/>
              </a:rPr>
              <a:t>spol</a:t>
            </a:r>
            <a:r>
              <a:rPr lang="en-GB" i="1" dirty="0">
                <a:latin typeface="Garamond"/>
                <a:cs typeface="Garamond"/>
                <a:sym typeface="Garamond" pitchFamily="18" charset="0"/>
              </a:rPr>
              <a:t>, </a:t>
            </a:r>
            <a:r>
              <a:rPr lang="en-GB" i="1" dirty="0" err="1">
                <a:latin typeface="Garamond"/>
                <a:cs typeface="Garamond"/>
                <a:sym typeface="Garamond" pitchFamily="18" charset="0"/>
              </a:rPr>
              <a:t>zakonski</a:t>
            </a:r>
            <a:r>
              <a:rPr lang="en-GB" i="1" dirty="0">
                <a:latin typeface="Garamond"/>
                <a:cs typeface="Garamond"/>
                <a:sym typeface="Garamond" pitchFamily="18" charset="0"/>
              </a:rPr>
              <a:t> stan, </a:t>
            </a:r>
            <a:r>
              <a:rPr lang="en-GB" i="1" dirty="0" err="1">
                <a:latin typeface="Garamond"/>
                <a:cs typeface="Garamond"/>
                <a:sym typeface="Garamond" pitchFamily="18" charset="0"/>
              </a:rPr>
              <a:t>premoženje</a:t>
            </a:r>
            <a:r>
              <a:rPr lang="en-GB" i="1" dirty="0">
                <a:latin typeface="Garamond"/>
                <a:cs typeface="Garamond"/>
                <a:sym typeface="Garamond" pitchFamily="18" charset="0"/>
              </a:rPr>
              <a:t> …</a:t>
            </a:r>
            <a:r>
              <a:rPr lang="en-GB" dirty="0">
                <a:latin typeface="Garamond"/>
                <a:cs typeface="Garamond"/>
                <a:sym typeface="Garamond" pitchFamily="18" charset="0"/>
              </a:rPr>
              <a:t> </a:t>
            </a:r>
            <a:r>
              <a:rPr lang="en-GB" dirty="0" err="1">
                <a:latin typeface="Garamond"/>
                <a:cs typeface="Garamond"/>
                <a:sym typeface="Garamond" pitchFamily="18" charset="0"/>
              </a:rPr>
              <a:t>vsi</a:t>
            </a:r>
            <a:r>
              <a:rPr lang="en-GB" dirty="0">
                <a:latin typeface="Garamond"/>
                <a:cs typeface="Garamond"/>
                <a:sym typeface="Garamond" pitchFamily="18" charset="0"/>
              </a:rPr>
              <a:t> </a:t>
            </a:r>
            <a:r>
              <a:rPr lang="en-GB" dirty="0" err="1">
                <a:latin typeface="Garamond"/>
                <a:cs typeface="Garamond"/>
                <a:sym typeface="Garamond" pitchFamily="18" charset="0"/>
              </a:rPr>
              <a:t>kdaj</a:t>
            </a:r>
            <a:r>
              <a:rPr lang="en-GB" dirty="0">
                <a:latin typeface="Garamond"/>
                <a:cs typeface="Garamond"/>
                <a:sym typeface="Garamond" pitchFamily="18" charset="0"/>
              </a:rPr>
              <a:t> </a:t>
            </a:r>
            <a:r>
              <a:rPr lang="en-GB" dirty="0" err="1">
                <a:latin typeface="Garamond"/>
                <a:cs typeface="Garamond"/>
                <a:sym typeface="Garamond" pitchFamily="18" charset="0"/>
              </a:rPr>
              <a:t>vplivajo</a:t>
            </a:r>
            <a:r>
              <a:rPr lang="en-GB" dirty="0">
                <a:latin typeface="Garamond"/>
                <a:cs typeface="Garamond"/>
                <a:sym typeface="Garamond" pitchFamily="18" charset="0"/>
              </a:rPr>
              <a:t>, </a:t>
            </a:r>
            <a:r>
              <a:rPr lang="en-GB" dirty="0" err="1">
                <a:latin typeface="Garamond"/>
                <a:cs typeface="Garamond"/>
                <a:sym typeface="Garamond" pitchFamily="18" charset="0"/>
              </a:rPr>
              <a:t>pri</a:t>
            </a:r>
            <a:r>
              <a:rPr lang="en-GB" dirty="0">
                <a:latin typeface="Garamond"/>
                <a:cs typeface="Garamond"/>
                <a:sym typeface="Garamond" pitchFamily="18" charset="0"/>
              </a:rPr>
              <a:t> </a:t>
            </a:r>
            <a:r>
              <a:rPr lang="en-GB" dirty="0" err="1">
                <a:latin typeface="Garamond"/>
                <a:cs typeface="Garamond"/>
                <a:sym typeface="Garamond" pitchFamily="18" charset="0"/>
              </a:rPr>
              <a:t>nekaterih</a:t>
            </a:r>
            <a:r>
              <a:rPr lang="en-GB" dirty="0">
                <a:latin typeface="Garamond"/>
                <a:cs typeface="Garamond"/>
                <a:sym typeface="Garamond" pitchFamily="18" charset="0"/>
              </a:rPr>
              <a:t> </a:t>
            </a:r>
            <a:r>
              <a:rPr lang="en-GB" dirty="0" err="1">
                <a:latin typeface="Garamond"/>
                <a:cs typeface="Garamond"/>
                <a:sym typeface="Garamond" pitchFamily="18" charset="0"/>
              </a:rPr>
              <a:t>tipih</a:t>
            </a:r>
            <a:r>
              <a:rPr lang="en-GB" dirty="0">
                <a:latin typeface="Garamond"/>
                <a:cs typeface="Garamond"/>
                <a:sym typeface="Garamond" pitchFamily="18" charset="0"/>
              </a:rPr>
              <a:t>, </a:t>
            </a:r>
            <a:r>
              <a:rPr lang="en-GB" dirty="0" err="1">
                <a:latin typeface="Garamond"/>
                <a:cs typeface="Garamond"/>
                <a:sym typeface="Garamond" pitchFamily="18" charset="0"/>
              </a:rPr>
              <a:t>vendar</a:t>
            </a:r>
            <a:r>
              <a:rPr lang="en-GB" dirty="0">
                <a:latin typeface="Garamond"/>
                <a:cs typeface="Garamond"/>
                <a:sym typeface="Garamond" pitchFamily="18" charset="0"/>
              </a:rPr>
              <a:t> ne po </a:t>
            </a:r>
            <a:r>
              <a:rPr lang="en-GB" dirty="0" err="1">
                <a:latin typeface="Garamond"/>
                <a:cs typeface="Garamond"/>
                <a:sym typeface="Garamond" pitchFamily="18" charset="0"/>
              </a:rPr>
              <a:t>vseh</a:t>
            </a:r>
            <a:r>
              <a:rPr lang="en-GB" dirty="0">
                <a:latin typeface="Garamond"/>
                <a:cs typeface="Garamond"/>
                <a:sym typeface="Garamond" pitchFamily="18" charset="0"/>
              </a:rPr>
              <a:t> </a:t>
            </a:r>
            <a:r>
              <a:rPr lang="en-GB" dirty="0" err="1">
                <a:latin typeface="Garamond"/>
                <a:cs typeface="Garamond"/>
                <a:sym typeface="Garamond" pitchFamily="18" charset="0"/>
              </a:rPr>
              <a:t>raziskavah</a:t>
            </a:r>
            <a:r>
              <a:rPr lang="en-GB" dirty="0">
                <a:latin typeface="Garamond"/>
                <a:cs typeface="Garamond"/>
                <a:sym typeface="Garamond" pitchFamily="18" charset="0"/>
              </a:rPr>
              <a:t> in ne </a:t>
            </a:r>
            <a:r>
              <a:rPr lang="en-GB" dirty="0" err="1">
                <a:latin typeface="Garamond"/>
                <a:cs typeface="Garamond"/>
                <a:sym typeface="Garamond" pitchFamily="18" charset="0"/>
              </a:rPr>
              <a:t>pri</a:t>
            </a:r>
            <a:r>
              <a:rPr lang="en-GB" dirty="0">
                <a:latin typeface="Garamond"/>
                <a:cs typeface="Garamond"/>
                <a:sym typeface="Garamond" pitchFamily="18" charset="0"/>
              </a:rPr>
              <a:t> </a:t>
            </a:r>
            <a:r>
              <a:rPr lang="en-GB" dirty="0" err="1">
                <a:latin typeface="Garamond"/>
                <a:cs typeface="Garamond"/>
                <a:sym typeface="Garamond" pitchFamily="18" charset="0"/>
              </a:rPr>
              <a:t>vseh</a:t>
            </a:r>
            <a:r>
              <a:rPr lang="en-GB" dirty="0">
                <a:latin typeface="Garamond"/>
                <a:cs typeface="Garamond"/>
                <a:sym typeface="Garamond" pitchFamily="18" charset="0"/>
              </a:rPr>
              <a:t> </a:t>
            </a:r>
            <a:r>
              <a:rPr lang="en-GB" dirty="0" err="1">
                <a:latin typeface="Garamond"/>
                <a:cs typeface="Garamond"/>
                <a:sym typeface="Garamond" pitchFamily="18" charset="0"/>
              </a:rPr>
              <a:t>tipih</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Še</a:t>
            </a:r>
            <a:r>
              <a:rPr lang="en-GB" dirty="0">
                <a:latin typeface="Garamond"/>
                <a:cs typeface="Garamond"/>
                <a:sym typeface="Garamond" pitchFamily="18" charset="0"/>
              </a:rPr>
              <a:t> </a:t>
            </a:r>
            <a:r>
              <a:rPr lang="en-GB" dirty="0" err="1">
                <a:latin typeface="Garamond"/>
                <a:cs typeface="Garamond"/>
                <a:sym typeface="Garamond" pitchFamily="18" charset="0"/>
              </a:rPr>
              <a:t>najbolj</a:t>
            </a:r>
            <a:r>
              <a:rPr lang="en-GB" dirty="0">
                <a:latin typeface="Garamond"/>
                <a:cs typeface="Garamond"/>
                <a:sym typeface="Garamond" pitchFamily="18" charset="0"/>
              </a:rPr>
              <a:t> se </a:t>
            </a:r>
            <a:r>
              <a:rPr lang="en-GB" dirty="0" err="1">
                <a:latin typeface="Garamond"/>
                <a:cs typeface="Garamond"/>
                <a:sym typeface="Garamond" pitchFamily="18" charset="0"/>
              </a:rPr>
              <a:t>nam</a:t>
            </a:r>
            <a:r>
              <a:rPr lang="en-GB" dirty="0">
                <a:latin typeface="Garamond"/>
                <a:cs typeface="Garamond"/>
                <a:sym typeface="Garamond" pitchFamily="18" charset="0"/>
              </a:rPr>
              <a:t> </a:t>
            </a:r>
            <a:r>
              <a:rPr lang="en-GB" dirty="0" err="1">
                <a:latin typeface="Garamond"/>
                <a:cs typeface="Garamond"/>
                <a:sym typeface="Garamond" pitchFamily="18" charset="0"/>
              </a:rPr>
              <a:t>zdi</a:t>
            </a:r>
            <a:r>
              <a:rPr lang="en-GB" dirty="0">
                <a:latin typeface="Garamond"/>
                <a:cs typeface="Garamond"/>
                <a:sym typeface="Garamond" pitchFamily="18" charset="0"/>
              </a:rPr>
              <a:t> </a:t>
            </a:r>
            <a:r>
              <a:rPr lang="en-GB" dirty="0" err="1">
                <a:latin typeface="Garamond"/>
                <a:cs typeface="Garamond"/>
                <a:sym typeface="Garamond" pitchFamily="18" charset="0"/>
              </a:rPr>
              <a:t>verjetno</a:t>
            </a:r>
            <a:r>
              <a:rPr lang="en-GB" dirty="0">
                <a:latin typeface="Garamond"/>
                <a:cs typeface="Garamond"/>
                <a:sym typeface="Garamond" pitchFamily="18" charset="0"/>
              </a:rPr>
              <a:t>, da je </a:t>
            </a:r>
            <a:r>
              <a:rPr lang="en-GB" i="1" dirty="0" err="1">
                <a:solidFill>
                  <a:srgbClr val="E12F29"/>
                </a:solidFill>
                <a:latin typeface="Garamond"/>
                <a:cs typeface="Garamond"/>
                <a:sym typeface="Garamond" pitchFamily="18" charset="0"/>
              </a:rPr>
              <a:t>izpostavljenost</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Medmrežju</a:t>
            </a:r>
            <a:r>
              <a:rPr lang="en-GB" dirty="0">
                <a:latin typeface="Garamond"/>
                <a:cs typeface="Garamond"/>
                <a:sym typeface="Garamond" pitchFamily="18" charset="0"/>
              </a:rPr>
              <a:t> </a:t>
            </a:r>
            <a:r>
              <a:rPr lang="en-GB" dirty="0" err="1">
                <a:latin typeface="Garamond"/>
                <a:cs typeface="Garamond"/>
                <a:sym typeface="Garamond" pitchFamily="18" charset="0"/>
              </a:rPr>
              <a:t>najpomembnejši</a:t>
            </a:r>
            <a:r>
              <a:rPr lang="en-GB" dirty="0">
                <a:latin typeface="Garamond"/>
                <a:cs typeface="Garamond"/>
                <a:sym typeface="Garamond" pitchFamily="18" charset="0"/>
              </a:rPr>
              <a:t> </a:t>
            </a:r>
            <a:r>
              <a:rPr lang="en-GB" dirty="0" err="1">
                <a:latin typeface="Garamond"/>
                <a:cs typeface="Garamond"/>
                <a:sym typeface="Garamond" pitchFamily="18" charset="0"/>
              </a:rPr>
              <a:t>demografski</a:t>
            </a:r>
            <a:r>
              <a:rPr lang="en-GB" dirty="0">
                <a:latin typeface="Garamond"/>
                <a:cs typeface="Garamond"/>
                <a:sym typeface="Garamond" pitchFamily="18" charset="0"/>
              </a:rPr>
              <a:t> </a:t>
            </a:r>
            <a:r>
              <a:rPr lang="en-GB" dirty="0" err="1">
                <a:latin typeface="Garamond"/>
                <a:cs typeface="Garamond"/>
                <a:sym typeface="Garamond" pitchFamily="18" charset="0"/>
              </a:rPr>
              <a:t>faktor</a:t>
            </a:r>
            <a:r>
              <a:rPr lang="en-GB" dirty="0">
                <a:latin typeface="Garamond"/>
                <a:cs typeface="Garamond"/>
                <a:sym typeface="Garamond" pitchFamily="18" charset="0"/>
              </a:rPr>
              <a:t>, pa </a:t>
            </a:r>
            <a:r>
              <a:rPr lang="en-GB" dirty="0" err="1">
                <a:latin typeface="Garamond"/>
                <a:cs typeface="Garamond"/>
                <a:sym typeface="Garamond" pitchFamily="18" charset="0"/>
              </a:rPr>
              <a:t>še</a:t>
            </a:r>
            <a:r>
              <a:rPr lang="en-GB" dirty="0">
                <a:latin typeface="Garamond"/>
                <a:cs typeface="Garamond"/>
                <a:sym typeface="Garamond" pitchFamily="18" charset="0"/>
              </a:rPr>
              <a:t> ta je </a:t>
            </a:r>
            <a:r>
              <a:rPr lang="en-GB" dirty="0" err="1">
                <a:latin typeface="Garamond"/>
                <a:cs typeface="Garamond"/>
                <a:sym typeface="Garamond" pitchFamily="18" charset="0"/>
              </a:rPr>
              <a:t>vedno</a:t>
            </a:r>
            <a:r>
              <a:rPr lang="en-GB" dirty="0">
                <a:latin typeface="Garamond"/>
                <a:cs typeface="Garamond"/>
                <a:sym typeface="Garamond" pitchFamily="18" charset="0"/>
              </a:rPr>
              <a:t> </a:t>
            </a:r>
            <a:r>
              <a:rPr lang="en-GB" dirty="0" err="1">
                <a:latin typeface="Garamond"/>
                <a:cs typeface="Garamond"/>
                <a:sym typeface="Garamond" pitchFamily="18" charset="0"/>
              </a:rPr>
              <a:t>manj</a:t>
            </a:r>
            <a:r>
              <a:rPr lang="en-GB" dirty="0">
                <a:latin typeface="Garamond"/>
                <a:cs typeface="Garamond"/>
                <a:sym typeface="Garamond" pitchFamily="18" charset="0"/>
              </a:rPr>
              <a:t> </a:t>
            </a:r>
            <a:r>
              <a:rPr lang="en-GB" dirty="0" err="1">
                <a:latin typeface="Garamond"/>
                <a:cs typeface="Garamond"/>
                <a:sym typeface="Garamond" pitchFamily="18" charset="0"/>
              </a:rPr>
              <a:t>relevanten</a:t>
            </a:r>
            <a:r>
              <a:rPr lang="en-GB" dirty="0">
                <a:latin typeface="Garamond"/>
                <a:cs typeface="Garamond"/>
                <a:sym typeface="Garamond" pitchFamily="18" charset="0"/>
              </a:rPr>
              <a:t>, </a:t>
            </a:r>
            <a:r>
              <a:rPr lang="en-GB" dirty="0" err="1">
                <a:latin typeface="Garamond"/>
                <a:cs typeface="Garamond"/>
                <a:sym typeface="Garamond" pitchFamily="18" charset="0"/>
              </a:rPr>
              <a:t>ker</a:t>
            </a:r>
            <a:r>
              <a:rPr lang="en-GB" dirty="0">
                <a:latin typeface="Garamond"/>
                <a:cs typeface="Garamond"/>
                <a:sym typeface="Garamond" pitchFamily="18" charset="0"/>
              </a:rPr>
              <a:t> je </a:t>
            </a:r>
            <a:r>
              <a:rPr lang="en-GB" dirty="0" err="1">
                <a:latin typeface="Garamond"/>
                <a:cs typeface="Garamond"/>
                <a:sym typeface="Garamond" pitchFamily="18" charset="0"/>
              </a:rPr>
              <a:t>vedno</a:t>
            </a:r>
            <a:r>
              <a:rPr lang="en-GB" dirty="0">
                <a:latin typeface="Garamond"/>
                <a:cs typeface="Garamond"/>
                <a:sym typeface="Garamond" pitchFamily="18" charset="0"/>
              </a:rPr>
              <a:t>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podoben</a:t>
            </a:r>
            <a:r>
              <a:rPr lang="en-GB" dirty="0">
                <a:latin typeface="Garamond"/>
                <a:cs typeface="Garamond"/>
                <a:sym typeface="Garamond" pitchFamily="18" charset="0"/>
              </a:rPr>
              <a:t> za </a:t>
            </a:r>
            <a:r>
              <a:rPr lang="en-GB" dirty="0" err="1">
                <a:latin typeface="Garamond"/>
                <a:cs typeface="Garamond"/>
                <a:sym typeface="Garamond" pitchFamily="18" charset="0"/>
              </a:rPr>
              <a:t>vse</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726F5532-8565-4087-AB85-8364D0CC56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186" y="1846476"/>
            <a:ext cx="3347864" cy="2912642"/>
          </a:xfrm>
          <a:prstGeom prst="rect">
            <a:avLst/>
          </a:prstGeom>
        </p:spPr>
      </p:pic>
    </p:spTree>
    <p:extLst>
      <p:ext uri="{BB962C8B-B14F-4D97-AF65-F5344CB8AC3E}">
        <p14:creationId xmlns:p14="http://schemas.microsoft.com/office/powerpoint/2010/main" val="28699523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19</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Inteligenca</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609384"/>
            <a:ext cx="11312847" cy="3904113"/>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sl-SI" dirty="0">
                <a:latin typeface="Garamond" panose="02020404030301010803" pitchFamily="18" charset="0"/>
                <a:cs typeface="Garamond"/>
                <a:sym typeface="Garamond" pitchFamily="18" charset="0"/>
              </a:rPr>
              <a:t>Ampak zakaj ljudje sploh nasedajo? Ker so pač </a:t>
            </a:r>
            <a:r>
              <a:rPr lang="en-GB" i="1" dirty="0" err="1">
                <a:solidFill>
                  <a:srgbClr val="E12F29"/>
                </a:solidFill>
                <a:latin typeface="Garamond" panose="02020404030301010803" pitchFamily="18" charset="0"/>
                <a:cs typeface="Garamond"/>
                <a:sym typeface="Garamond" pitchFamily="18" charset="0"/>
              </a:rPr>
              <a:t>neumni</a:t>
            </a:r>
            <a:r>
              <a:rPr lang="en-GB" i="1" dirty="0">
                <a:solidFill>
                  <a:srgbClr val="E12F29"/>
                </a:solidFill>
                <a:latin typeface="Garamond" panose="02020404030301010803" pitchFamily="18" charset="0"/>
                <a:cs typeface="Garamond"/>
                <a:sym typeface="Garamond" pitchFamily="18" charset="0"/>
              </a:rPr>
              <a:t> </a:t>
            </a:r>
            <a:r>
              <a:rPr lang="sl-SI" dirty="0">
                <a:latin typeface="Garamond" panose="02020404030301010803" pitchFamily="18" charset="0"/>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sl-SI" dirty="0">
                <a:latin typeface="Garamond" panose="02020404030301010803" pitchFamily="18" charset="0"/>
                <a:cs typeface="Garamond"/>
                <a:sym typeface="Garamond" pitchFamily="18" charset="0"/>
              </a:rPr>
              <a:t>a) Povprečni uporabnik Medmrežja je po definiciji </a:t>
            </a:r>
            <a:r>
              <a:rPr lang="sl-SI" i="1" dirty="0">
                <a:solidFill>
                  <a:srgbClr val="E12F29"/>
                </a:solidFill>
                <a:latin typeface="Garamond" panose="02020404030301010803" pitchFamily="18" charset="0"/>
                <a:cs typeface="Garamond"/>
                <a:sym typeface="Garamond" pitchFamily="18" charset="0"/>
              </a:rPr>
              <a:t>povprečen</a:t>
            </a:r>
            <a:r>
              <a:rPr lang="sl-SI" dirty="0">
                <a:latin typeface="Garamond" panose="02020404030301010803" pitchFamily="18" charset="0"/>
                <a:cs typeface="Garamond"/>
                <a:sym typeface="Garamond" pitchFamily="18" charset="0"/>
              </a:rPr>
              <a:t>, torej tudi povprečno inteligenten. </a:t>
            </a:r>
          </a:p>
          <a:p>
            <a:pPr>
              <a:lnSpc>
                <a:spcPct val="100000"/>
              </a:lnSpc>
              <a:spcBef>
                <a:spcPts val="536"/>
              </a:spcBef>
              <a:buClr>
                <a:srgbClr val="FF0000"/>
              </a:buClr>
              <a:buSzPct val="70000"/>
              <a:buFont typeface="Wingdings" panose="05000000000000000000" pitchFamily="2" charset="2"/>
              <a:buChar char="§"/>
              <a:defRPr/>
            </a:pPr>
            <a:r>
              <a:rPr lang="sl-SI" dirty="0">
                <a:latin typeface="Garamond" panose="02020404030301010803" pitchFamily="18" charset="0"/>
                <a:cs typeface="Garamond"/>
                <a:sym typeface="Garamond" pitchFamily="18" charset="0"/>
              </a:rPr>
              <a:t>b) Modic in </a:t>
            </a:r>
            <a:r>
              <a:rPr lang="sl-SI" dirty="0" err="1">
                <a:latin typeface="Garamond" panose="02020404030301010803" pitchFamily="18" charset="0"/>
                <a:cs typeface="Garamond"/>
                <a:sym typeface="Garamond" pitchFamily="18" charset="0"/>
              </a:rPr>
              <a:t>Clayton</a:t>
            </a:r>
            <a:r>
              <a:rPr lang="sl-SI" dirty="0">
                <a:latin typeface="Garamond" panose="02020404030301010803" pitchFamily="18" charset="0"/>
                <a:cs typeface="Garamond"/>
                <a:sym typeface="Garamond" pitchFamily="18" charset="0"/>
              </a:rPr>
              <a:t> (2017) – </a:t>
            </a:r>
            <a:r>
              <a:rPr lang="sl-SI" dirty="0">
                <a:solidFill>
                  <a:srgbClr val="E12F29"/>
                </a:solidFill>
                <a:latin typeface="Garamond" panose="02020404030301010803" pitchFamily="18" charset="0"/>
                <a:cs typeface="Garamond"/>
                <a:sym typeface="Garamond" pitchFamily="18" charset="0"/>
              </a:rPr>
              <a:t>9% izgub</a:t>
            </a:r>
            <a:r>
              <a:rPr lang="en-GB" dirty="0" err="1">
                <a:solidFill>
                  <a:srgbClr val="E12F29"/>
                </a:solidFill>
                <a:latin typeface="Garamond" panose="02020404030301010803" pitchFamily="18" charset="0"/>
                <a:cs typeface="Garamond"/>
                <a:sym typeface="Garamond" pitchFamily="18" charset="0"/>
              </a:rPr>
              <a:t>i</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blaginjo</a:t>
            </a:r>
            <a:r>
              <a:rPr lang="en-GB" dirty="0">
                <a:latin typeface="Garamond" panose="02020404030301010803" pitchFamily="18" charset="0"/>
                <a:cs typeface="Garamond"/>
                <a:sym typeface="Garamond" pitchFamily="18" charset="0"/>
              </a:rPr>
              <a:t>.</a:t>
            </a:r>
            <a:r>
              <a:rPr lang="sl-SI" dirty="0">
                <a:latin typeface="Garamond" panose="02020404030301010803" pitchFamily="18" charset="0"/>
                <a:cs typeface="Garamond"/>
                <a:sym typeface="Garamond" pitchFamily="18" charset="0"/>
              </a:rPr>
              <a:t> </a:t>
            </a:r>
            <a:r>
              <a:rPr lang="en-GB" dirty="0">
                <a:latin typeface="Garamond" panose="02020404030301010803" pitchFamily="18" charset="0"/>
                <a:cs typeface="Garamond"/>
                <a:sym typeface="Garamond" pitchFamily="18" charset="0"/>
              </a:rPr>
              <a:t>A</a:t>
            </a:r>
            <a:r>
              <a:rPr lang="sl-SI" dirty="0" err="1">
                <a:latin typeface="Garamond" panose="02020404030301010803" pitchFamily="18" charset="0"/>
                <a:cs typeface="Garamond"/>
                <a:sym typeface="Garamond" pitchFamily="18" charset="0"/>
              </a:rPr>
              <a:t>nketirani</a:t>
            </a:r>
            <a:r>
              <a:rPr lang="sl-SI" dirty="0">
                <a:latin typeface="Garamond" panose="02020404030301010803" pitchFamily="18" charset="0"/>
                <a:cs typeface="Garamond"/>
                <a:sym typeface="Garamond" pitchFamily="18" charset="0"/>
              </a:rPr>
              <a:t> so bili študentje in osebje Univerze v Cambridgeu. Varno je sklepati, da v tej populaciji inteligenčni kvocient ni normalno porazdeljen</a:t>
            </a:r>
            <a:r>
              <a:rPr lang="en-GB" dirty="0">
                <a:latin typeface="Garamond" panose="02020404030301010803" pitchFamily="18" charset="0"/>
                <a:cs typeface="Garamond"/>
                <a:sym typeface="Garamond" pitchFamily="18" charset="0"/>
              </a:rPr>
              <a:t>, pa </a:t>
            </a:r>
            <a:r>
              <a:rPr lang="en-GB" dirty="0" err="1">
                <a:latin typeface="Garamond" panose="02020404030301010803" pitchFamily="18" charset="0"/>
                <a:cs typeface="Garamond"/>
                <a:sym typeface="Garamond" pitchFamily="18" charset="0"/>
              </a:rPr>
              <a:t>vseeno</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jih</a:t>
            </a:r>
            <a:r>
              <a:rPr lang="en-GB" dirty="0">
                <a:latin typeface="Garamond" panose="02020404030301010803" pitchFamily="18" charset="0"/>
                <a:cs typeface="Garamond"/>
                <a:sym typeface="Garamond" pitchFamily="18" charset="0"/>
              </a:rPr>
              <a:t> 9% </a:t>
            </a:r>
            <a:r>
              <a:rPr lang="en-GB" dirty="0" err="1">
                <a:latin typeface="Garamond" panose="02020404030301010803" pitchFamily="18" charset="0"/>
                <a:cs typeface="Garamond"/>
                <a:sym typeface="Garamond" pitchFamily="18" charset="0"/>
              </a:rPr>
              <a:t>utrpi</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izgubo</a:t>
            </a:r>
            <a:r>
              <a:rPr lang="en-GB" dirty="0">
                <a:latin typeface="Garamond" panose="02020404030301010803" pitchFamily="18" charset="0"/>
                <a:cs typeface="Garamond"/>
                <a:sym typeface="Garamond" pitchFamily="18" charset="0"/>
              </a:rPr>
              <a:t> v </a:t>
            </a:r>
            <a:r>
              <a:rPr lang="en-GB" dirty="0" err="1">
                <a:latin typeface="Garamond" panose="02020404030301010803" pitchFamily="18" charset="0"/>
                <a:cs typeface="Garamond"/>
                <a:sym typeface="Garamond" pitchFamily="18" charset="0"/>
              </a:rPr>
              <a:t>treh</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letih</a:t>
            </a:r>
            <a:r>
              <a:rPr lang="sl-SI" dirty="0">
                <a:latin typeface="Garamond" panose="02020404030301010803" pitchFamily="18" charset="0"/>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Picture 7">
            <a:extLst>
              <a:ext uri="{FF2B5EF4-FFF2-40B4-BE49-F238E27FC236}">
                <a16:creationId xmlns:a16="http://schemas.microsoft.com/office/drawing/2014/main" id="{466BFB2A-C21C-4B4D-BD70-42CC546231A2}"/>
              </a:ext>
            </a:extLst>
          </p:cNvPr>
          <p:cNvPicPr>
            <a:picLocks noChangeAspect="1"/>
          </p:cNvPicPr>
          <p:nvPr/>
        </p:nvPicPr>
        <p:blipFill rotWithShape="1">
          <a:blip r:embed="rId3">
            <a:extLst>
              <a:ext uri="{28A0092B-C50C-407E-A947-70E740481C1C}">
                <a14:useLocalDpi xmlns:a14="http://schemas.microsoft.com/office/drawing/2010/main" val="0"/>
              </a:ext>
            </a:extLst>
          </a:blip>
          <a:srcRect l="6566" t="23431" r="3410" b="37552"/>
          <a:stretch/>
        </p:blipFill>
        <p:spPr>
          <a:xfrm>
            <a:off x="7085772" y="179212"/>
            <a:ext cx="4834882" cy="2196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Connector 6">
            <a:extLst>
              <a:ext uri="{FF2B5EF4-FFF2-40B4-BE49-F238E27FC236}">
                <a16:creationId xmlns:a16="http://schemas.microsoft.com/office/drawing/2014/main" id="{A216788D-BC0F-4135-B75E-8C088DC62B3E}"/>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217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6" y="1312958"/>
            <a:ext cx="11464218" cy="791050"/>
          </a:xfrm>
        </p:spPr>
        <p:txBody>
          <a:bodyPr>
            <a:normAutofit/>
          </a:bodyPr>
          <a:lstStyle/>
          <a:p>
            <a:r>
              <a:rPr lang="en-GB" sz="4000" dirty="0" err="1">
                <a:solidFill>
                  <a:srgbClr val="E12F29"/>
                </a:solidFill>
                <a:latin typeface="Garamond" panose="02020404030301010803" pitchFamily="18" charset="0"/>
              </a:rPr>
              <a:t>Oris</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345688" y="2104008"/>
            <a:ext cx="11464219" cy="4277748"/>
          </a:xfrm>
        </p:spPr>
        <p:txBody>
          <a:bodyPr>
            <a:normAutofit fontScale="92500" lnSpcReduction="20000"/>
          </a:bodyPr>
          <a:lstStyle/>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Zgodovina</a:t>
            </a:r>
            <a:r>
              <a:rPr lang="en-GB" dirty="0">
                <a:latin typeface="Garamond"/>
                <a:cs typeface="Garamond"/>
                <a:sym typeface="Garamond" pitchFamily="18" charset="0"/>
              </a:rPr>
              <a:t> </a:t>
            </a:r>
            <a:r>
              <a:rPr lang="en-GB" dirty="0" err="1">
                <a:latin typeface="Garamond"/>
                <a:cs typeface="Garamond"/>
                <a:sym typeface="Garamond" pitchFamily="18" charset="0"/>
              </a:rPr>
              <a:t>prevar</a:t>
            </a:r>
            <a:r>
              <a:rPr lang="en-GB" dirty="0">
                <a:latin typeface="Garamond"/>
                <a:cs typeface="Garamond"/>
                <a:sym typeface="Garamond" pitchFamily="18" charset="0"/>
              </a:rPr>
              <a:t>.</a:t>
            </a:r>
          </a:p>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Zgodovina</a:t>
            </a:r>
            <a:r>
              <a:rPr lang="en-GB" dirty="0">
                <a:latin typeface="Garamond"/>
                <a:cs typeface="Garamond"/>
                <a:sym typeface="Garamond" pitchFamily="18" charset="0"/>
              </a:rPr>
              <a:t> </a:t>
            </a:r>
            <a:r>
              <a:rPr lang="en-GB" dirty="0" err="1">
                <a:latin typeface="Garamond"/>
                <a:cs typeface="Garamond"/>
                <a:sym typeface="Garamond" pitchFamily="18" charset="0"/>
              </a:rPr>
              <a:t>raziskovanja</a:t>
            </a:r>
            <a:r>
              <a:rPr lang="en-GB" dirty="0">
                <a:latin typeface="Garamond"/>
                <a:cs typeface="Garamond"/>
                <a:sym typeface="Garamond" pitchFamily="18" charset="0"/>
              </a:rPr>
              <a:t> </a:t>
            </a:r>
            <a:r>
              <a:rPr lang="en-GB" dirty="0" err="1">
                <a:latin typeface="Garamond"/>
                <a:cs typeface="Garamond"/>
                <a:sym typeface="Garamond" pitchFamily="18" charset="0"/>
              </a:rPr>
              <a:t>prevar</a:t>
            </a:r>
            <a:r>
              <a:rPr lang="en-GB" dirty="0">
                <a:latin typeface="Garamond"/>
                <a:cs typeface="Garamond"/>
                <a:sym typeface="Garamond" pitchFamily="18" charset="0"/>
              </a:rPr>
              <a:t>.</a:t>
            </a:r>
          </a:p>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Temeljne</a:t>
            </a:r>
            <a:r>
              <a:rPr lang="en-GB" dirty="0">
                <a:latin typeface="Garamond"/>
                <a:cs typeface="Garamond"/>
                <a:sym typeface="Garamond" pitchFamily="18" charset="0"/>
              </a:rPr>
              <a:t> </a:t>
            </a:r>
            <a:r>
              <a:rPr lang="en-GB" dirty="0" err="1">
                <a:latin typeface="Garamond"/>
                <a:cs typeface="Garamond"/>
                <a:sym typeface="Garamond" pitchFamily="18" charset="0"/>
              </a:rPr>
              <a:t>postavke</a:t>
            </a:r>
            <a:r>
              <a:rPr lang="en-GB" dirty="0">
                <a:latin typeface="Garamond"/>
                <a:cs typeface="Garamond"/>
                <a:sym typeface="Garamond" pitchFamily="18" charset="0"/>
              </a:rPr>
              <a:t>.</a:t>
            </a:r>
          </a:p>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Psihologija</a:t>
            </a:r>
            <a:r>
              <a:rPr lang="en-GB" dirty="0">
                <a:latin typeface="Garamond"/>
                <a:cs typeface="Garamond"/>
                <a:sym typeface="Garamond" pitchFamily="18" charset="0"/>
              </a:rPr>
              <a:t> </a:t>
            </a:r>
            <a:r>
              <a:rPr lang="en-GB" dirty="0" err="1">
                <a:latin typeface="Garamond"/>
                <a:cs typeface="Garamond"/>
                <a:sym typeface="Garamond" pitchFamily="18" charset="0"/>
              </a:rPr>
              <a:t>prevar</a:t>
            </a:r>
            <a:r>
              <a:rPr lang="en-GB" dirty="0">
                <a:latin typeface="Garamond"/>
                <a:cs typeface="Garamond"/>
                <a:sym typeface="Garamond" pitchFamily="18" charset="0"/>
              </a:rPr>
              <a:t> (</a:t>
            </a:r>
            <a:r>
              <a:rPr lang="en-GB" dirty="0" err="1">
                <a:latin typeface="Garamond"/>
                <a:cs typeface="Garamond"/>
                <a:sym typeface="Garamond" pitchFamily="18" charset="0"/>
              </a:rPr>
              <a:t>izbrano</a:t>
            </a:r>
            <a:r>
              <a:rPr lang="en-GB" dirty="0">
                <a:latin typeface="Garamond"/>
                <a:cs typeface="Garamond"/>
                <a:sym typeface="Garamond" pitchFamily="18" charset="0"/>
              </a:rPr>
              <a:t>).</a:t>
            </a:r>
          </a:p>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Socialnopedagoško</a:t>
            </a:r>
            <a:r>
              <a:rPr lang="en-GB" dirty="0">
                <a:latin typeface="Garamond"/>
                <a:cs typeface="Garamond"/>
                <a:sym typeface="Garamond" pitchFamily="18" charset="0"/>
              </a:rPr>
              <a:t> </a:t>
            </a:r>
            <a:r>
              <a:rPr lang="en-GB" dirty="0" err="1">
                <a:latin typeface="Garamond"/>
                <a:cs typeface="Garamond"/>
                <a:sym typeface="Garamond" pitchFamily="18" charset="0"/>
              </a:rPr>
              <a:t>delo</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področju</a:t>
            </a:r>
            <a:r>
              <a:rPr lang="en-GB" dirty="0">
                <a:latin typeface="Garamond"/>
                <a:cs typeface="Garamond"/>
                <a:sym typeface="Garamond" pitchFamily="18" charset="0"/>
              </a:rPr>
              <a:t> </a:t>
            </a:r>
            <a:r>
              <a:rPr lang="en-GB" dirty="0" err="1">
                <a:latin typeface="Garamond"/>
                <a:cs typeface="Garamond"/>
                <a:sym typeface="Garamond" pitchFamily="18" charset="0"/>
              </a:rPr>
              <a:t>spletnih</a:t>
            </a:r>
            <a:r>
              <a:rPr lang="en-GB" dirty="0">
                <a:latin typeface="Garamond"/>
                <a:cs typeface="Garamond"/>
                <a:sym typeface="Garamond" pitchFamily="18" charset="0"/>
              </a:rPr>
              <a:t> </a:t>
            </a:r>
            <a:r>
              <a:rPr lang="en-GB" dirty="0" err="1">
                <a:latin typeface="Garamond"/>
                <a:cs typeface="Garamond"/>
                <a:sym typeface="Garamond" pitchFamily="18" charset="0"/>
              </a:rPr>
              <a:t>prevar</a:t>
            </a:r>
            <a:r>
              <a:rPr lang="en-GB" dirty="0">
                <a:latin typeface="Garamond"/>
                <a:cs typeface="Garamond"/>
                <a:sym typeface="Garamond" pitchFamily="18" charset="0"/>
              </a:rPr>
              <a:t>.</a:t>
            </a:r>
          </a:p>
          <a:p>
            <a:pPr>
              <a:lnSpc>
                <a:spcPct val="11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Priporočeno</a:t>
            </a:r>
            <a:r>
              <a:rPr lang="en-GB" dirty="0">
                <a:latin typeface="Garamond"/>
                <a:cs typeface="Garamond"/>
                <a:sym typeface="Garamond" pitchFamily="18" charset="0"/>
              </a:rPr>
              <a:t> </a:t>
            </a:r>
            <a:r>
              <a:rPr lang="en-GB" dirty="0" err="1">
                <a:latin typeface="Garamond"/>
                <a:cs typeface="Garamond"/>
                <a:sym typeface="Garamond" pitchFamily="18" charset="0"/>
              </a:rPr>
              <a:t>počitniško</a:t>
            </a:r>
            <a:r>
              <a:rPr lang="en-GB" dirty="0">
                <a:latin typeface="Garamond"/>
                <a:cs typeface="Garamond"/>
                <a:sym typeface="Garamond" pitchFamily="18" charset="0"/>
              </a:rPr>
              <a:t> </a:t>
            </a:r>
            <a:r>
              <a:rPr lang="en-GB" dirty="0" err="1">
                <a:latin typeface="Garamond"/>
                <a:cs typeface="Garamond"/>
                <a:sym typeface="Garamond" pitchFamily="18" charset="0"/>
              </a:rPr>
              <a:t>branje</a:t>
            </a:r>
            <a:r>
              <a:rPr lang="en-GB" dirty="0">
                <a:latin typeface="Garamond"/>
                <a:cs typeface="Garamond"/>
                <a:sym typeface="Garamond" pitchFamily="18" charset="0"/>
              </a:rPr>
              <a:t>.</a:t>
            </a: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marL="0" indent="0" algn="ctr">
              <a:spcBef>
                <a:spcPts val="536"/>
              </a:spcBef>
              <a:buClr>
                <a:srgbClr val="FF0000"/>
              </a:buClr>
              <a:buSzPct val="70000"/>
              <a:buNone/>
              <a:defRPr/>
            </a:pPr>
            <a:r>
              <a:rPr lang="en-GB" i="1" dirty="0" err="1">
                <a:solidFill>
                  <a:srgbClr val="E12F29"/>
                </a:solidFill>
                <a:latin typeface="Garamond"/>
                <a:cs typeface="Garamond"/>
                <a:sym typeface="Garamond" pitchFamily="18" charset="0"/>
              </a:rPr>
              <a:t>Vprašanja</a:t>
            </a:r>
            <a:r>
              <a:rPr lang="en-GB" i="1" dirty="0">
                <a:solidFill>
                  <a:srgbClr val="E12F29"/>
                </a:solidFill>
                <a:latin typeface="Garamond"/>
                <a:cs typeface="Garamond"/>
                <a:sym typeface="Garamond" pitchFamily="18" charset="0"/>
              </a:rPr>
              <a:t> mi </a:t>
            </a:r>
            <a:r>
              <a:rPr lang="en-GB" i="1" dirty="0" err="1">
                <a:solidFill>
                  <a:srgbClr val="E12F29"/>
                </a:solidFill>
                <a:latin typeface="Garamond"/>
                <a:cs typeface="Garamond"/>
                <a:sym typeface="Garamond" pitchFamily="18" charset="0"/>
              </a:rPr>
              <a:t>sproti</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ali</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na</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koncu</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tipkajte</a:t>
            </a:r>
            <a:r>
              <a:rPr lang="en-GB" i="1" dirty="0">
                <a:solidFill>
                  <a:srgbClr val="E12F29"/>
                </a:solidFill>
                <a:latin typeface="Garamond"/>
                <a:cs typeface="Garamond"/>
                <a:sym typeface="Garamond" pitchFamily="18" charset="0"/>
              </a:rPr>
              <a:t> v </a:t>
            </a:r>
            <a:r>
              <a:rPr lang="en-GB" i="1" dirty="0" err="1">
                <a:solidFill>
                  <a:srgbClr val="E12F29"/>
                </a:solidFill>
                <a:latin typeface="Garamond"/>
                <a:cs typeface="Garamond"/>
                <a:sym typeface="Garamond" pitchFamily="18" charset="0"/>
              </a:rPr>
              <a:t>klepetalnik</a:t>
            </a:r>
            <a:endParaRPr lang="en-GB" i="1" dirty="0">
              <a:solidFill>
                <a:srgbClr val="E12F29"/>
              </a:solidFill>
              <a:latin typeface="Garamond"/>
              <a:cs typeface="Garamond"/>
              <a:sym typeface="Garamond" pitchFamily="18" charset="0"/>
            </a:endParaRPr>
          </a:p>
          <a:p>
            <a:pPr marL="0" indent="0" algn="ctr">
              <a:spcBef>
                <a:spcPts val="536"/>
              </a:spcBef>
              <a:buClr>
                <a:srgbClr val="FF0000"/>
              </a:buClr>
              <a:buSzPct val="70000"/>
              <a:buNone/>
              <a:defRPr/>
            </a:pPr>
            <a:r>
              <a:rPr lang="en-GB" i="1" dirty="0">
                <a:latin typeface="Garamond"/>
                <a:cs typeface="Garamond"/>
                <a:sym typeface="Garamond" pitchFamily="18" charset="0"/>
              </a:rPr>
              <a:t>(</a:t>
            </a:r>
            <a:r>
              <a:rPr lang="en-GB" i="1" dirty="0" err="1">
                <a:latin typeface="Garamond"/>
                <a:cs typeface="Garamond"/>
                <a:sym typeface="Garamond" pitchFamily="18" charset="0"/>
              </a:rPr>
              <a:t>bom</a:t>
            </a:r>
            <a:r>
              <a:rPr lang="en-GB" i="1" dirty="0">
                <a:latin typeface="Garamond"/>
                <a:cs typeface="Garamond"/>
                <a:sym typeface="Garamond" pitchFamily="18" charset="0"/>
              </a:rPr>
              <a:t> </a:t>
            </a:r>
            <a:r>
              <a:rPr lang="en-GB" i="1" dirty="0" err="1">
                <a:latin typeface="Garamond"/>
                <a:cs typeface="Garamond"/>
                <a:sym typeface="Garamond" pitchFamily="18" charset="0"/>
              </a:rPr>
              <a:t>pogledal</a:t>
            </a:r>
            <a:r>
              <a:rPr lang="en-GB" i="1" dirty="0">
                <a:latin typeface="Garamond"/>
                <a:cs typeface="Garamond"/>
                <a:sym typeface="Garamond" pitchFamily="18" charset="0"/>
              </a:rPr>
              <a:t> </a:t>
            </a:r>
            <a:r>
              <a:rPr lang="en-GB" i="1" dirty="0" err="1">
                <a:latin typeface="Garamond"/>
                <a:cs typeface="Garamond"/>
                <a:sym typeface="Garamond" pitchFamily="18" charset="0"/>
              </a:rPr>
              <a:t>vsake</a:t>
            </a:r>
            <a:r>
              <a:rPr lang="en-GB" i="1" dirty="0">
                <a:latin typeface="Garamond"/>
                <a:cs typeface="Garamond"/>
                <a:sym typeface="Garamond" pitchFamily="18" charset="0"/>
              </a:rPr>
              <a:t> </a:t>
            </a:r>
            <a:r>
              <a:rPr lang="en-GB" i="1" dirty="0" err="1">
                <a:latin typeface="Garamond"/>
                <a:cs typeface="Garamond"/>
                <a:sym typeface="Garamond" pitchFamily="18" charset="0"/>
              </a:rPr>
              <a:t>toliko</a:t>
            </a:r>
            <a:r>
              <a:rPr lang="en-GB" i="1" dirty="0">
                <a:latin typeface="Garamond"/>
                <a:cs typeface="Garamond"/>
                <a:sym typeface="Garamond" pitchFamily="18" charset="0"/>
              </a:rPr>
              <a:t> </a:t>
            </a:r>
            <a:r>
              <a:rPr lang="en-GB" i="1" dirty="0" err="1">
                <a:latin typeface="Garamond"/>
                <a:cs typeface="Garamond"/>
                <a:sym typeface="Garamond" pitchFamily="18" charset="0"/>
              </a:rPr>
              <a:t>časa</a:t>
            </a:r>
            <a:r>
              <a:rPr lang="en-GB" i="1" dirty="0">
                <a:latin typeface="Garamond"/>
                <a:cs typeface="Garamond"/>
                <a:sym typeface="Garamond" pitchFamily="18" charset="0"/>
              </a:rPr>
              <a:t>, </a:t>
            </a:r>
            <a:r>
              <a:rPr lang="en-GB" i="1" dirty="0" err="1">
                <a:latin typeface="Garamond"/>
                <a:cs typeface="Garamond"/>
                <a:sym typeface="Garamond" pitchFamily="18" charset="0"/>
              </a:rPr>
              <a:t>ali</a:t>
            </a:r>
            <a:r>
              <a:rPr lang="en-GB" i="1" dirty="0">
                <a:latin typeface="Garamond"/>
                <a:cs typeface="Garamond"/>
                <a:sym typeface="Garamond" pitchFamily="18" charset="0"/>
              </a:rPr>
              <a:t> pa me </a:t>
            </a:r>
            <a:r>
              <a:rPr lang="en-GB" i="1" dirty="0" err="1">
                <a:latin typeface="Garamond"/>
                <a:cs typeface="Garamond"/>
                <a:sym typeface="Garamond" pitchFamily="18" charset="0"/>
              </a:rPr>
              <a:t>opomnite</a:t>
            </a:r>
            <a:r>
              <a:rPr lang="en-GB" i="1" dirty="0">
                <a:latin typeface="Garamond"/>
                <a:cs typeface="Garamond"/>
                <a:sym typeface="Garamond" pitchFamily="18" charset="0"/>
              </a:rPr>
              <a:t>)</a:t>
            </a:r>
          </a:p>
          <a:p>
            <a:pPr marL="0" indent="0">
              <a:spcBef>
                <a:spcPts val="536"/>
              </a:spcBef>
              <a:buClr>
                <a:srgbClr val="FF0000"/>
              </a:buClr>
              <a:buSzPct val="70000"/>
              <a:buNone/>
              <a:defRPr/>
            </a:pPr>
            <a:endParaRPr lang="en-GB" i="1" dirty="0">
              <a:latin typeface="Garamond"/>
              <a:cs typeface="Garamond"/>
              <a:sym typeface="Garamond" pitchFamily="18" charset="0"/>
            </a:endParaRPr>
          </a:p>
          <a:p>
            <a:pPr marL="0" indent="0" algn="r">
              <a:spcBef>
                <a:spcPts val="536"/>
              </a:spcBef>
              <a:buClr>
                <a:srgbClr val="FF0000"/>
              </a:buClr>
              <a:buSzPct val="70000"/>
              <a:buNone/>
              <a:defRPr/>
            </a:pPr>
            <a:r>
              <a:rPr lang="en-GB" dirty="0" err="1">
                <a:latin typeface="Garamond"/>
                <a:cs typeface="Garamond"/>
                <a:sym typeface="Garamond" pitchFamily="18" charset="0"/>
              </a:rPr>
              <a:t>Trajanje</a:t>
            </a:r>
            <a:r>
              <a:rPr lang="en-GB" dirty="0">
                <a:latin typeface="Garamond"/>
                <a:cs typeface="Garamond"/>
                <a:sym typeface="Garamond" pitchFamily="18" charset="0"/>
              </a:rPr>
              <a:t>: ~ 1 </a:t>
            </a:r>
            <a:r>
              <a:rPr lang="en-GB" dirty="0" err="1">
                <a:latin typeface="Garamond"/>
                <a:cs typeface="Garamond"/>
                <a:sym typeface="Garamond" pitchFamily="18" charset="0"/>
              </a:rPr>
              <a:t>ura</a:t>
            </a:r>
            <a:r>
              <a:rPr lang="en-GB"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cxnSp>
        <p:nvCxnSpPr>
          <p:cNvPr id="7" name="Straight Connector 6">
            <a:extLst>
              <a:ext uri="{FF2B5EF4-FFF2-40B4-BE49-F238E27FC236}">
                <a16:creationId xmlns:a16="http://schemas.microsoft.com/office/drawing/2014/main" id="{12990A78-A266-43E4-8355-EDCC251484D0}"/>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pic>
        <p:nvPicPr>
          <p:cNvPr id="11" name="Picture 10" descr="Graphical user interface, text, application&#10;&#10;Description automatically generated">
            <a:extLst>
              <a:ext uri="{FF2B5EF4-FFF2-40B4-BE49-F238E27FC236}">
                <a16:creationId xmlns:a16="http://schemas.microsoft.com/office/drawing/2014/main" id="{23FEE3B8-80A3-49F5-B500-7D4FB0325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359" y="307395"/>
            <a:ext cx="4003767" cy="3211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29299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20</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Ampak</a:t>
            </a:r>
            <a:r>
              <a:rPr lang="en-GB" sz="4000" dirty="0">
                <a:solidFill>
                  <a:srgbClr val="E12F29"/>
                </a:solidFill>
                <a:latin typeface="Garamond" panose="02020404030301010803" pitchFamily="18" charset="0"/>
              </a:rPr>
              <a:t> …</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049749"/>
            <a:ext cx="7842407" cy="4513074"/>
          </a:xfrm>
        </p:spPr>
        <p:txBody>
          <a:bodyPr>
            <a:normAutofit lnSpcReduction="10000"/>
          </a:bodyPr>
          <a:lstStyle/>
          <a:p>
            <a:pPr>
              <a:lnSpc>
                <a:spcPct val="100000"/>
              </a:lnSpc>
              <a:spcBef>
                <a:spcPts val="536"/>
              </a:spcBef>
              <a:buClr>
                <a:srgbClr val="FF0000"/>
              </a:buClr>
              <a:buSzPct val="70000"/>
              <a:buFont typeface="Wingdings" panose="05000000000000000000" pitchFamily="2" charset="2"/>
              <a:buChar char="§"/>
              <a:defRPr/>
            </a:pPr>
            <a:r>
              <a:rPr lang="sl-SI" dirty="0">
                <a:latin typeface="Garamond" panose="02020404030301010803" pitchFamily="18" charset="0"/>
                <a:cs typeface="Garamond"/>
                <a:sym typeface="Garamond" pitchFamily="18" charset="0"/>
              </a:rPr>
              <a:t>Nasesti na prevaro </a:t>
            </a:r>
            <a:r>
              <a:rPr lang="sl-SI" i="1" dirty="0">
                <a:latin typeface="Garamond" panose="02020404030301010803" pitchFamily="18" charset="0"/>
                <a:cs typeface="Garamond"/>
                <a:sym typeface="Garamond" pitchFamily="18" charset="0"/>
              </a:rPr>
              <a:t>ni racionalno </a:t>
            </a:r>
            <a:r>
              <a:rPr lang="sl-SI" dirty="0">
                <a:latin typeface="Garamond" panose="02020404030301010803" pitchFamily="18" charset="0"/>
                <a:cs typeface="Garamond"/>
                <a:sym typeface="Garamond" pitchFamily="18" charset="0"/>
              </a:rPr>
              <a:t>(kakor ta izraz pojasni </a:t>
            </a:r>
            <a:r>
              <a:rPr lang="sl-SI" dirty="0">
                <a:solidFill>
                  <a:srgbClr val="E12F29"/>
                </a:solidFill>
                <a:latin typeface="Garamond" panose="02020404030301010803" pitchFamily="18" charset="0"/>
                <a:cs typeface="Garamond"/>
                <a:sym typeface="Garamond" pitchFamily="18" charset="0"/>
              </a:rPr>
              <a:t>teorija racionalne izbire</a:t>
            </a:r>
            <a:r>
              <a:rPr lang="sl-SI" dirty="0">
                <a:latin typeface="Garamond" panose="02020404030301010803" pitchFamily="18" charset="0"/>
                <a:cs typeface="Garamond"/>
                <a:sym typeface="Garamond" pitchFamily="18" charset="0"/>
              </a:rPr>
              <a:t>, </a:t>
            </a:r>
            <a:r>
              <a:rPr lang="en-GB" i="1" dirty="0">
                <a:latin typeface="Garamond" panose="02020404030301010803" pitchFamily="18" charset="0"/>
                <a:cs typeface="Garamond"/>
                <a:sym typeface="Garamond" pitchFamily="18" charset="0"/>
              </a:rPr>
              <a:t>e.g.</a:t>
            </a:r>
            <a:r>
              <a:rPr lang="en-GB" dirty="0">
                <a:latin typeface="Garamond" panose="02020404030301010803" pitchFamily="18" charset="0"/>
                <a:cs typeface="Garamond"/>
                <a:sym typeface="Garamond" pitchFamily="18" charset="0"/>
              </a:rPr>
              <a:t> </a:t>
            </a:r>
            <a:r>
              <a:rPr lang="sl-SI" i="1" dirty="0">
                <a:latin typeface="Garamond" panose="02020404030301010803" pitchFamily="18" charset="0"/>
                <a:cs typeface="Garamond"/>
                <a:sym typeface="Garamond" pitchFamily="18" charset="0"/>
              </a:rPr>
              <a:t>Becker, 1976</a:t>
            </a:r>
            <a:r>
              <a:rPr lang="sl-SI" dirty="0">
                <a:latin typeface="Garamond" panose="02020404030301010803" pitchFamily="18" charset="0"/>
                <a:cs typeface="Garamond"/>
                <a:sym typeface="Garamond" pitchFamily="18" charset="0"/>
              </a:rPr>
              <a:t>). Včasih se tudi pametni ljudje obnašajo nespametno, ko gre za prevare. Logična razlaga – </a:t>
            </a:r>
            <a:r>
              <a:rPr lang="sl-SI" b="1" dirty="0">
                <a:solidFill>
                  <a:srgbClr val="E12F29"/>
                </a:solidFill>
                <a:latin typeface="Garamond" panose="02020404030301010803" pitchFamily="18" charset="0"/>
                <a:cs typeface="Garamond"/>
                <a:sym typeface="Garamond" pitchFamily="18" charset="0"/>
              </a:rPr>
              <a:t>obstajajo mehanizmi, ki v prevarah ljudem preprečujejo racionalno odločanje</a:t>
            </a:r>
            <a:r>
              <a:rPr lang="sl-SI" dirty="0">
                <a:latin typeface="Garamond" panose="02020404030301010803" pitchFamily="18" charset="0"/>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i</a:t>
            </a:r>
            <a:r>
              <a:rPr lang="sl-SI" dirty="0">
                <a:latin typeface="Garamond" panose="02020404030301010803" pitchFamily="18" charset="0"/>
                <a:cs typeface="Garamond"/>
                <a:sym typeface="Garamond" pitchFamily="18" charset="0"/>
              </a:rPr>
              <a:t>n ker obstajajo podobnosti med prevarami in marketingom, si lahko pomagamo z </a:t>
            </a:r>
            <a:r>
              <a:rPr lang="sl-SI" i="1" dirty="0">
                <a:solidFill>
                  <a:srgbClr val="E12F29"/>
                </a:solidFill>
                <a:latin typeface="Garamond" panose="02020404030301010803" pitchFamily="18" charset="0"/>
                <a:cs typeface="Garamond"/>
                <a:sym typeface="Garamond" pitchFamily="18" charset="0"/>
              </a:rPr>
              <a:t>marketinško psihologijo</a:t>
            </a:r>
            <a:r>
              <a:rPr lang="sl-SI" dirty="0">
                <a:latin typeface="Garamond" panose="02020404030301010803" pitchFamily="18" charset="0"/>
                <a:cs typeface="Garamond"/>
                <a:sym typeface="Garamond" pitchFamily="18" charset="0"/>
              </a:rPr>
              <a:t> (in posredno s psihologijo prepričevanja ter vedenjskih sprememb).</a:t>
            </a:r>
            <a:endParaRPr lang="en-GB" dirty="0">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panose="02020404030301010803" pitchFamily="18" charset="0"/>
                <a:cs typeface="Garamond"/>
                <a:sym typeface="Garamond" pitchFamily="18" charset="0"/>
              </a:rPr>
              <a:t>Zato</a:t>
            </a:r>
            <a:r>
              <a:rPr lang="en-GB" dirty="0">
                <a:latin typeface="Garamond" panose="02020404030301010803" pitchFamily="18" charset="0"/>
                <a:cs typeface="Garamond"/>
                <a:sym typeface="Garamond" pitchFamily="18" charset="0"/>
              </a:rPr>
              <a:t> s </a:t>
            </a:r>
            <a:r>
              <a:rPr lang="en-GB" dirty="0" err="1">
                <a:latin typeface="Garamond" panose="02020404030301010803" pitchFamily="18" charset="0"/>
                <a:cs typeface="Garamond"/>
                <a:sym typeface="Garamond" pitchFamily="18" charset="0"/>
              </a:rPr>
              <a:t>kolegi</a:t>
            </a:r>
            <a:r>
              <a:rPr lang="en-GB" dirty="0">
                <a:latin typeface="Garamond" panose="02020404030301010803" pitchFamily="18" charset="0"/>
                <a:cs typeface="Garamond"/>
                <a:sym typeface="Garamond" pitchFamily="18" charset="0"/>
              </a:rPr>
              <a:t> </a:t>
            </a:r>
            <a:r>
              <a:rPr lang="en-GB" dirty="0" err="1">
                <a:latin typeface="Garamond" panose="02020404030301010803" pitchFamily="18" charset="0"/>
                <a:cs typeface="Garamond"/>
                <a:sym typeface="Garamond" pitchFamily="18" charset="0"/>
              </a:rPr>
              <a:t>razvijemo</a:t>
            </a:r>
            <a:r>
              <a:rPr lang="en-GB" dirty="0">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StP</a:t>
            </a:r>
            <a:r>
              <a:rPr lang="en-GB" dirty="0">
                <a:solidFill>
                  <a:srgbClr val="E12F29"/>
                </a:solidFill>
                <a:latin typeface="Garamond" panose="02020404030301010803" pitchFamily="18" charset="0"/>
                <a:cs typeface="Garamond"/>
                <a:sym typeface="Garamond" pitchFamily="18" charset="0"/>
              </a:rPr>
              <a:t>-II</a:t>
            </a:r>
            <a:r>
              <a:rPr lang="sl-SI" dirty="0">
                <a:latin typeface="Garamond" panose="02020404030301010803" pitchFamily="18" charset="0"/>
                <a:cs typeface="Garamond"/>
                <a:sym typeface="Garamond" pitchFamily="18" charset="0"/>
              </a:rPr>
              <a:t> </a:t>
            </a:r>
            <a:r>
              <a:rPr lang="en-GB" dirty="0">
                <a:latin typeface="Garamond" panose="02020404030301010803" pitchFamily="18" charset="0"/>
                <a:cs typeface="Garamond"/>
                <a:sym typeface="Garamond" pitchFamily="18" charset="0"/>
              </a:rPr>
              <a:t>(</a:t>
            </a:r>
            <a:r>
              <a:rPr lang="en-GB" i="1" dirty="0" err="1">
                <a:latin typeface="Garamond" panose="02020404030301010803" pitchFamily="18" charset="0"/>
                <a:cs typeface="Garamond"/>
                <a:sym typeface="Garamond" pitchFamily="18" charset="0"/>
              </a:rPr>
              <a:t>glej</a:t>
            </a:r>
            <a:r>
              <a:rPr lang="en-GB" i="1" dirty="0">
                <a:latin typeface="Garamond" panose="02020404030301010803" pitchFamily="18" charset="0"/>
                <a:cs typeface="Garamond"/>
                <a:sym typeface="Garamond" pitchFamily="18" charset="0"/>
              </a:rPr>
              <a:t> </a:t>
            </a:r>
            <a:r>
              <a:rPr lang="en-GB" i="1" dirty="0" err="1">
                <a:latin typeface="Garamond" panose="02020404030301010803" pitchFamily="18" charset="0"/>
                <a:cs typeface="Garamond"/>
                <a:sym typeface="Garamond" pitchFamily="18" charset="0"/>
              </a:rPr>
              <a:t>naslednjo</a:t>
            </a:r>
            <a:r>
              <a:rPr lang="en-GB" i="1" dirty="0">
                <a:latin typeface="Garamond" panose="02020404030301010803" pitchFamily="18" charset="0"/>
                <a:cs typeface="Garamond"/>
                <a:sym typeface="Garamond" pitchFamily="18" charset="0"/>
              </a:rPr>
              <a:t> </a:t>
            </a:r>
            <a:r>
              <a:rPr lang="en-GB" i="1" dirty="0" err="1">
                <a:latin typeface="Garamond" panose="02020404030301010803" pitchFamily="18" charset="0"/>
                <a:cs typeface="Garamond"/>
                <a:sym typeface="Garamond" pitchFamily="18" charset="0"/>
              </a:rPr>
              <a:t>prosojnico</a:t>
            </a:r>
            <a:r>
              <a:rPr lang="en-GB" dirty="0">
                <a:latin typeface="Garamond" panose="02020404030301010803" pitchFamily="18" charset="0"/>
                <a:cs typeface="Garamond"/>
                <a:sym typeface="Garamond" pitchFamily="18" charset="0"/>
              </a:rPr>
              <a:t>).</a:t>
            </a:r>
            <a:endParaRPr lang="sl-SI" dirty="0">
              <a:latin typeface="Garamond" panose="02020404030301010803" pitchFamily="18" charset="0"/>
              <a:cs typeface="Garamond"/>
              <a:sym typeface="Garamond" pitchFamily="18" charset="0"/>
            </a:endParaRPr>
          </a:p>
          <a:p>
            <a:pPr marL="0" indent="0">
              <a:lnSpc>
                <a:spcPct val="100000"/>
              </a:lnSpc>
              <a:spcBef>
                <a:spcPts val="536"/>
              </a:spcBef>
              <a:buClr>
                <a:srgbClr val="FF0000"/>
              </a:buClr>
              <a:buSzPct val="70000"/>
              <a:buNone/>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Picture 7" descr="Graphical user interface, text, application&#10;&#10;Description automatically generated">
            <a:extLst>
              <a:ext uri="{FF2B5EF4-FFF2-40B4-BE49-F238E27FC236}">
                <a16:creationId xmlns:a16="http://schemas.microsoft.com/office/drawing/2014/main" id="{3401EBE8-8BFF-4D45-ABA7-7E0D54D103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7111" y="2205800"/>
            <a:ext cx="3463986" cy="370231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4007E66-7F2D-4598-910E-A5E4E622F153}"/>
              </a:ext>
            </a:extLst>
          </p:cNvPr>
          <p:cNvSpPr txBox="1"/>
          <p:nvPr/>
        </p:nvSpPr>
        <p:spPr>
          <a:xfrm>
            <a:off x="7906215" y="308919"/>
            <a:ext cx="4165808" cy="1477328"/>
          </a:xfrm>
          <a:prstGeom prst="rect">
            <a:avLst/>
          </a:prstGeom>
          <a:ln>
            <a:noFill/>
          </a:ln>
          <a:effectLst>
            <a:softEdge rad="31750"/>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altLang="en-US" i="1" dirty="0" err="1">
                <a:solidFill>
                  <a:srgbClr val="E12F29"/>
                </a:solidFill>
                <a:latin typeface="Garamond" panose="02020404030301010803" pitchFamily="18" charset="0"/>
              </a:rPr>
              <a:t>Teorija</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racionalne</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izbire</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eden</a:t>
            </a:r>
            <a:r>
              <a:rPr lang="en-GB" altLang="en-US" dirty="0">
                <a:solidFill>
                  <a:srgbClr val="E12F29"/>
                </a:solidFill>
                <a:latin typeface="Garamond" panose="02020404030301010803" pitchFamily="18" charset="0"/>
              </a:rPr>
              <a:t> od </a:t>
            </a:r>
            <a:r>
              <a:rPr lang="en-GB" altLang="en-US" dirty="0" err="1">
                <a:solidFill>
                  <a:srgbClr val="E12F29"/>
                </a:solidFill>
                <a:latin typeface="Garamond" panose="02020404030301010803" pitchFamily="18" charset="0"/>
              </a:rPr>
              <a:t>temeljev</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moderne</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ekonomije</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pravi</a:t>
            </a:r>
            <a:r>
              <a:rPr lang="en-GB" altLang="en-US" dirty="0">
                <a:solidFill>
                  <a:srgbClr val="E12F29"/>
                </a:solidFill>
                <a:latin typeface="Garamond" panose="02020404030301010803" pitchFamily="18" charset="0"/>
              </a:rPr>
              <a:t>, da </a:t>
            </a:r>
            <a:r>
              <a:rPr lang="en-GB" altLang="en-US" b="1" dirty="0" err="1">
                <a:solidFill>
                  <a:srgbClr val="E12F29"/>
                </a:solidFill>
                <a:latin typeface="Garamond" panose="02020404030301010803" pitchFamily="18" charset="0"/>
              </a:rPr>
              <a:t>vsak</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racionalni</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posameznik</a:t>
            </a:r>
            <a:r>
              <a:rPr lang="en-GB" altLang="en-US" b="1" dirty="0">
                <a:solidFill>
                  <a:srgbClr val="E12F29"/>
                </a:solidFill>
                <a:latin typeface="Garamond" panose="02020404030301010803" pitchFamily="18" charset="0"/>
              </a:rPr>
              <a:t> v </a:t>
            </a:r>
            <a:r>
              <a:rPr lang="en-GB" altLang="en-US" b="1" dirty="0" err="1">
                <a:solidFill>
                  <a:srgbClr val="E12F29"/>
                </a:solidFill>
                <a:latin typeface="Garamond" panose="02020404030301010803" pitchFamily="18" charset="0"/>
              </a:rPr>
              <a:t>vsaki</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transakciji</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poskrbi</a:t>
            </a:r>
            <a:r>
              <a:rPr lang="en-GB" altLang="en-US" b="1" dirty="0">
                <a:solidFill>
                  <a:srgbClr val="E12F29"/>
                </a:solidFill>
                <a:latin typeface="Garamond" panose="02020404030301010803" pitchFamily="18" charset="0"/>
              </a:rPr>
              <a:t>, da v </a:t>
            </a:r>
            <a:r>
              <a:rPr lang="en-GB" altLang="en-US" b="1" dirty="0" err="1">
                <a:solidFill>
                  <a:srgbClr val="E12F29"/>
                </a:solidFill>
                <a:latin typeface="Garamond" panose="02020404030301010803" pitchFamily="18" charset="0"/>
              </a:rPr>
              <a:t>največji</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možni</a:t>
            </a:r>
            <a:r>
              <a:rPr lang="en-GB" altLang="en-US" b="1" dirty="0">
                <a:solidFill>
                  <a:srgbClr val="E12F29"/>
                </a:solidFill>
                <a:latin typeface="Garamond" panose="02020404030301010803" pitchFamily="18" charset="0"/>
              </a:rPr>
              <a:t> meri </a:t>
            </a:r>
            <a:r>
              <a:rPr lang="en-GB" altLang="en-US" b="1" dirty="0" err="1">
                <a:solidFill>
                  <a:srgbClr val="E12F29"/>
                </a:solidFill>
                <a:latin typeface="Garamond" panose="02020404030301010803" pitchFamily="18" charset="0"/>
              </a:rPr>
              <a:t>poveča</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svojo</a:t>
            </a:r>
            <a:r>
              <a:rPr lang="en-GB" altLang="en-US" b="1" dirty="0">
                <a:solidFill>
                  <a:srgbClr val="E12F29"/>
                </a:solidFill>
                <a:latin typeface="Garamond" panose="02020404030301010803" pitchFamily="18" charset="0"/>
              </a:rPr>
              <a:t> </a:t>
            </a:r>
            <a:r>
              <a:rPr lang="en-GB" altLang="en-US" b="1" dirty="0" err="1">
                <a:solidFill>
                  <a:srgbClr val="E12F29"/>
                </a:solidFill>
                <a:latin typeface="Garamond" panose="02020404030301010803" pitchFamily="18" charset="0"/>
              </a:rPr>
              <a:t>blaginjo</a:t>
            </a:r>
            <a:r>
              <a:rPr lang="en-GB" altLang="en-US" dirty="0">
                <a:solidFill>
                  <a:srgbClr val="E12F29"/>
                </a:solidFill>
                <a:latin typeface="Garamond" panose="02020404030301010803" pitchFamily="18" charset="0"/>
              </a:rPr>
              <a:t>. </a:t>
            </a:r>
            <a:endParaRPr lang="en-GB" dirty="0">
              <a:solidFill>
                <a:srgbClr val="E12F29"/>
              </a:solidFill>
              <a:latin typeface="Garamond" panose="02020404030301010803" pitchFamily="18" charset="0"/>
            </a:endParaRPr>
          </a:p>
        </p:txBody>
      </p:sp>
      <p:grpSp>
        <p:nvGrpSpPr>
          <p:cNvPr id="17" name="Group 16">
            <a:extLst>
              <a:ext uri="{FF2B5EF4-FFF2-40B4-BE49-F238E27FC236}">
                <a16:creationId xmlns:a16="http://schemas.microsoft.com/office/drawing/2014/main" id="{EEA38EC1-B2DF-44A4-99A1-A07D902E46E5}"/>
              </a:ext>
            </a:extLst>
          </p:cNvPr>
          <p:cNvGrpSpPr/>
          <p:nvPr/>
        </p:nvGrpSpPr>
        <p:grpSpPr>
          <a:xfrm>
            <a:off x="3551068" y="1438507"/>
            <a:ext cx="4343996" cy="1137424"/>
            <a:chOff x="3367668" y="1416205"/>
            <a:chExt cx="4538547" cy="1137424"/>
          </a:xfrm>
        </p:grpSpPr>
        <p:cxnSp>
          <p:nvCxnSpPr>
            <p:cNvPr id="14" name="Straight Connector 13">
              <a:extLst>
                <a:ext uri="{FF2B5EF4-FFF2-40B4-BE49-F238E27FC236}">
                  <a16:creationId xmlns:a16="http://schemas.microsoft.com/office/drawing/2014/main" id="{A7EF1190-9732-442A-A449-E92188408ADC}"/>
                </a:ext>
              </a:extLst>
            </p:cNvPr>
            <p:cNvCxnSpPr/>
            <p:nvPr/>
          </p:nvCxnSpPr>
          <p:spPr>
            <a:xfrm flipV="1">
              <a:off x="3367668" y="1416205"/>
              <a:ext cx="0" cy="1137424"/>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C3429B-75FB-459B-A496-080332093E37}"/>
                </a:ext>
              </a:extLst>
            </p:cNvPr>
            <p:cNvCxnSpPr/>
            <p:nvPr/>
          </p:nvCxnSpPr>
          <p:spPr>
            <a:xfrm>
              <a:off x="3367668" y="1427356"/>
              <a:ext cx="4538547"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996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21</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StP</a:t>
            </a:r>
            <a:r>
              <a:rPr lang="en-GB" sz="4000" dirty="0">
                <a:solidFill>
                  <a:srgbClr val="E12F29"/>
                </a:solidFill>
                <a:latin typeface="Garamond" panose="02020404030301010803" pitchFamily="18" charset="0"/>
              </a:rPr>
              <a:t>-II (</a:t>
            </a:r>
            <a:r>
              <a:rPr lang="en-GB" sz="4000" dirty="0" err="1">
                <a:solidFill>
                  <a:srgbClr val="E12F29"/>
                </a:solidFill>
                <a:latin typeface="Garamond" panose="02020404030301010803" pitchFamily="18" charset="0"/>
              </a:rPr>
              <a:t>lestvica</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dovzetnosti</a:t>
            </a:r>
            <a:r>
              <a:rPr lang="en-GB" sz="4000" dirty="0">
                <a:solidFill>
                  <a:srgbClr val="E12F29"/>
                </a:solidFill>
                <a:latin typeface="Garamond" panose="02020404030301010803" pitchFamily="18" charset="0"/>
              </a:rPr>
              <a:t> za </a:t>
            </a:r>
            <a:r>
              <a:rPr lang="en-GB" sz="4000" dirty="0" err="1">
                <a:solidFill>
                  <a:srgbClr val="E12F29"/>
                </a:solidFill>
                <a:latin typeface="Garamond" panose="02020404030301010803" pitchFamily="18" charset="0"/>
              </a:rPr>
              <a:t>prevare</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072630"/>
            <a:ext cx="11312847" cy="4345230"/>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panose="02020404030301010803" pitchFamily="18" charset="0"/>
                <a:cs typeface="Garamond"/>
                <a:sym typeface="Garamond" pitchFamily="18" charset="0"/>
              </a:rPr>
              <a:t>Lestvica</a:t>
            </a:r>
            <a:r>
              <a:rPr lang="sl-SI" dirty="0">
                <a:latin typeface="Garamond" panose="02020404030301010803" pitchFamily="18" charset="0"/>
                <a:cs typeface="Garamond"/>
                <a:sym typeface="Garamond" pitchFamily="18" charset="0"/>
              </a:rPr>
              <a:t> meri</a:t>
            </a:r>
            <a:r>
              <a:rPr lang="en-GB" dirty="0">
                <a:latin typeface="Garamond" panose="02020404030301010803" pitchFamily="18" charset="0"/>
                <a:cs typeface="Garamond"/>
                <a:sym typeface="Garamond" pitchFamily="18" charset="0"/>
              </a:rPr>
              <a:t>:</a:t>
            </a:r>
            <a:r>
              <a:rPr lang="sl-SI" dirty="0">
                <a:latin typeface="Garamond" panose="02020404030301010803" pitchFamily="18" charset="0"/>
                <a:cs typeface="Garamond"/>
                <a:sym typeface="Garamond" pitchFamily="18" charset="0"/>
              </a:rPr>
              <a:t> </a:t>
            </a:r>
            <a:r>
              <a:rPr lang="sl-SI" i="1" dirty="0">
                <a:latin typeface="Garamond" panose="02020404030301010803" pitchFamily="18" charset="0"/>
                <a:cs typeface="Garamond"/>
                <a:sym typeface="Garamond" pitchFamily="18" charset="0"/>
              </a:rPr>
              <a:t>sposobnost predvidevanja, konsistentnost, doživetje nedoživetega (intenziteta in svežost), samoobvladovanje, socialni vpliv (normativni in informativni), željo po podobnosti, odnos do tveganja (finančni in etični kontekst), odnos do reklam, željo po razumnosti, željo po </a:t>
            </a:r>
            <a:r>
              <a:rPr lang="sl-SI" i="1" dirty="0" err="1">
                <a:latin typeface="Garamond" panose="02020404030301010803" pitchFamily="18" charset="0"/>
                <a:cs typeface="Garamond"/>
                <a:sym typeface="Garamond" pitchFamily="18" charset="0"/>
              </a:rPr>
              <a:t>unikatnosti</a:t>
            </a:r>
            <a:r>
              <a:rPr lang="en-GB" dirty="0">
                <a:latin typeface="Garamond" panose="02020404030301010803" pitchFamily="18" charset="0"/>
                <a:cs typeface="Garamond"/>
                <a:sym typeface="Garamond" pitchFamily="18" charset="0"/>
              </a:rPr>
              <a:t> (Modic, Anderson, &amp; </a:t>
            </a:r>
            <a:r>
              <a:rPr lang="en-GB" dirty="0" err="1">
                <a:latin typeface="Garamond" panose="02020404030301010803" pitchFamily="18" charset="0"/>
                <a:cs typeface="Garamond"/>
                <a:sym typeface="Garamond" pitchFamily="18" charset="0"/>
              </a:rPr>
              <a:t>Palomäki</a:t>
            </a:r>
            <a:r>
              <a:rPr lang="en-GB" dirty="0">
                <a:latin typeface="Garamond" panose="02020404030301010803" pitchFamily="18" charset="0"/>
                <a:cs typeface="Garamond"/>
                <a:sym typeface="Garamond" pitchFamily="18" charset="0"/>
              </a:rPr>
              <a:t>, 2018)</a:t>
            </a:r>
            <a:r>
              <a:rPr lang="sl-SI" dirty="0">
                <a:latin typeface="Garamond" panose="02020404030301010803" pitchFamily="18" charset="0"/>
                <a:cs typeface="Garamond"/>
                <a:sym typeface="Garamond" pitchFamily="18" charset="0"/>
              </a:rPr>
              <a:t>. </a:t>
            </a:r>
            <a:endParaRPr lang="en-GB" dirty="0">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r>
              <a:rPr lang="en-GB" dirty="0" err="1">
                <a:solidFill>
                  <a:srgbClr val="E12F29"/>
                </a:solidFill>
                <a:latin typeface="Garamond" panose="02020404030301010803" pitchFamily="18" charset="0"/>
                <a:cs typeface="Garamond"/>
                <a:sym typeface="Garamond" pitchFamily="18" charset="0"/>
              </a:rPr>
              <a:t>Če</a:t>
            </a:r>
            <a:r>
              <a:rPr lang="en-GB" dirty="0">
                <a:solidFill>
                  <a:srgbClr val="E12F29"/>
                </a:solidFill>
                <a:latin typeface="Garamond" panose="02020404030301010803" pitchFamily="18" charset="0"/>
                <a:cs typeface="Garamond"/>
                <a:sym typeface="Garamond" pitchFamily="18" charset="0"/>
              </a:rPr>
              <a:t> vas </a:t>
            </a:r>
            <a:r>
              <a:rPr lang="en-GB" dirty="0" err="1">
                <a:solidFill>
                  <a:srgbClr val="E12F29"/>
                </a:solidFill>
                <a:latin typeface="Garamond" panose="02020404030301010803" pitchFamily="18" charset="0"/>
                <a:cs typeface="Garamond"/>
                <a:sym typeface="Garamond" pitchFamily="18" charset="0"/>
              </a:rPr>
              <a:t>StP</a:t>
            </a:r>
            <a:r>
              <a:rPr lang="en-GB" dirty="0">
                <a:solidFill>
                  <a:srgbClr val="E12F29"/>
                </a:solidFill>
                <a:latin typeface="Garamond" panose="02020404030301010803" pitchFamily="18" charset="0"/>
                <a:cs typeface="Garamond"/>
                <a:sym typeface="Garamond" pitchFamily="18" charset="0"/>
              </a:rPr>
              <a:t>-II </a:t>
            </a:r>
            <a:r>
              <a:rPr lang="en-GB" dirty="0" err="1">
                <a:solidFill>
                  <a:srgbClr val="E12F29"/>
                </a:solidFill>
                <a:latin typeface="Garamond" panose="02020404030301010803" pitchFamily="18" charset="0"/>
                <a:cs typeface="Garamond"/>
                <a:sym typeface="Garamond" pitchFamily="18" charset="0"/>
              </a:rPr>
              <a:t>zanima</a:t>
            </a:r>
            <a:r>
              <a:rPr lang="en-GB" dirty="0">
                <a:solidFill>
                  <a:srgbClr val="E12F29"/>
                </a:solidFill>
                <a:latin typeface="Garamond" panose="02020404030301010803" pitchFamily="18" charset="0"/>
                <a:cs typeface="Garamond"/>
                <a:sym typeface="Garamond" pitchFamily="18" charset="0"/>
              </a:rPr>
              <a:t>, </a:t>
            </a:r>
            <a:r>
              <a:rPr lang="en-GB" i="1" dirty="0">
                <a:solidFill>
                  <a:srgbClr val="E12F29"/>
                </a:solidFill>
                <a:latin typeface="Garamond" panose="02020404030301010803" pitchFamily="18" charset="0"/>
                <a:cs typeface="Garamond"/>
                <a:sym typeface="Garamond" pitchFamily="18" charset="0"/>
              </a:rPr>
              <a:t>za </a:t>
            </a:r>
            <a:r>
              <a:rPr lang="en-GB" i="1" dirty="0" err="1">
                <a:solidFill>
                  <a:srgbClr val="E12F29"/>
                </a:solidFill>
                <a:latin typeface="Garamond" panose="02020404030301010803" pitchFamily="18" charset="0"/>
                <a:cs typeface="Garamond"/>
                <a:sym typeface="Garamond" pitchFamily="18" charset="0"/>
              </a:rPr>
              <a:t>hec</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sem</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na</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konec</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predstavitve</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prilepil</a:t>
            </a:r>
            <a:r>
              <a:rPr lang="en-GB" dirty="0">
                <a:solidFill>
                  <a:srgbClr val="E12F29"/>
                </a:solidFill>
                <a:latin typeface="Garamond" panose="02020404030301010803" pitchFamily="18" charset="0"/>
                <a:cs typeface="Garamond"/>
                <a:sym typeface="Garamond" pitchFamily="18" charset="0"/>
              </a:rPr>
              <a:t> QR </a:t>
            </a:r>
            <a:r>
              <a:rPr lang="en-GB" dirty="0" err="1">
                <a:solidFill>
                  <a:srgbClr val="E12F29"/>
                </a:solidFill>
                <a:latin typeface="Garamond" panose="02020404030301010803" pitchFamily="18" charset="0"/>
                <a:cs typeface="Garamond"/>
                <a:sym typeface="Garamond" pitchFamily="18" charset="0"/>
              </a:rPr>
              <a:t>kodo</a:t>
            </a:r>
            <a:r>
              <a:rPr lang="en-GB" dirty="0">
                <a:solidFill>
                  <a:srgbClr val="E12F29"/>
                </a:solidFill>
                <a:latin typeface="Garamond" panose="02020404030301010803" pitchFamily="18" charset="0"/>
                <a:cs typeface="Garamond"/>
                <a:sym typeface="Garamond" pitchFamily="18" charset="0"/>
              </a:rPr>
              <a:t> za </a:t>
            </a:r>
            <a:r>
              <a:rPr lang="en-GB" dirty="0" err="1">
                <a:solidFill>
                  <a:srgbClr val="E12F29"/>
                </a:solidFill>
                <a:latin typeface="Garamond" panose="02020404030301010803" pitchFamily="18" charset="0"/>
                <a:cs typeface="Garamond"/>
                <a:sym typeface="Garamond" pitchFamily="18" charset="0"/>
              </a:rPr>
              <a:t>spletni</a:t>
            </a:r>
            <a:r>
              <a:rPr lang="en-GB" dirty="0">
                <a:solidFill>
                  <a:srgbClr val="E12F29"/>
                </a:solidFill>
                <a:latin typeface="Garamond" panose="02020404030301010803" pitchFamily="18" charset="0"/>
                <a:cs typeface="Garamond"/>
                <a:sym typeface="Garamond" pitchFamily="18" charset="0"/>
              </a:rPr>
              <a:t> </a:t>
            </a:r>
            <a:r>
              <a:rPr lang="en-GB" dirty="0" err="1">
                <a:solidFill>
                  <a:srgbClr val="E12F29"/>
                </a:solidFill>
                <a:latin typeface="Garamond" panose="02020404030301010803" pitchFamily="18" charset="0"/>
                <a:cs typeface="Garamond"/>
                <a:sym typeface="Garamond" pitchFamily="18" charset="0"/>
              </a:rPr>
              <a:t>vprašalnik</a:t>
            </a:r>
            <a:r>
              <a:rPr lang="en-GB" dirty="0">
                <a:solidFill>
                  <a:srgbClr val="E12F29"/>
                </a:solidFill>
                <a:latin typeface="Garamond" panose="02020404030301010803" pitchFamily="18" charset="0"/>
                <a:cs typeface="Garamond"/>
                <a:sym typeface="Garamond" pitchFamily="18" charset="0"/>
              </a:rPr>
              <a:t>. </a:t>
            </a:r>
            <a:r>
              <a:rPr lang="en-GB" i="1" dirty="0">
                <a:solidFill>
                  <a:srgbClr val="E12F29"/>
                </a:solidFill>
                <a:latin typeface="Garamond" panose="02020404030301010803" pitchFamily="18" charset="0"/>
                <a:cs typeface="Garamond"/>
                <a:sym typeface="Garamond" pitchFamily="18" charset="0"/>
              </a:rPr>
              <a:t>Ko </a:t>
            </a:r>
            <a:r>
              <a:rPr lang="en-GB" i="1" dirty="0" err="1">
                <a:solidFill>
                  <a:srgbClr val="E12F29"/>
                </a:solidFill>
                <a:latin typeface="Garamond" panose="02020404030301010803" pitchFamily="18" charset="0"/>
                <a:cs typeface="Garamond"/>
                <a:sym typeface="Garamond" pitchFamily="18" charset="0"/>
              </a:rPr>
              <a:t>vprašalnik</a:t>
            </a:r>
            <a:r>
              <a:rPr lang="en-GB" i="1" dirty="0">
                <a:solidFill>
                  <a:srgbClr val="E12F29"/>
                </a:solidFill>
                <a:latin typeface="Garamond" panose="02020404030301010803" pitchFamily="18" charset="0"/>
                <a:cs typeface="Garamond"/>
                <a:sym typeface="Garamond" pitchFamily="18" charset="0"/>
              </a:rPr>
              <a:t> </a:t>
            </a:r>
            <a:r>
              <a:rPr lang="en-GB" i="1" dirty="0" err="1">
                <a:solidFill>
                  <a:srgbClr val="E12F29"/>
                </a:solidFill>
                <a:latin typeface="Garamond" panose="02020404030301010803" pitchFamily="18" charset="0"/>
                <a:cs typeface="Garamond"/>
                <a:sym typeface="Garamond" pitchFamily="18" charset="0"/>
              </a:rPr>
              <a:t>rešite</a:t>
            </a:r>
            <a:r>
              <a:rPr lang="en-GB" i="1" dirty="0">
                <a:solidFill>
                  <a:srgbClr val="E12F29"/>
                </a:solidFill>
                <a:latin typeface="Garamond" panose="02020404030301010803" pitchFamily="18" charset="0"/>
                <a:cs typeface="Garamond"/>
                <a:sym typeface="Garamond" pitchFamily="18" charset="0"/>
              </a:rPr>
              <a:t>, </a:t>
            </a:r>
            <a:r>
              <a:rPr lang="en-GB" i="1" dirty="0" err="1">
                <a:solidFill>
                  <a:srgbClr val="E12F29"/>
                </a:solidFill>
                <a:latin typeface="Garamond" panose="02020404030301010803" pitchFamily="18" charset="0"/>
                <a:cs typeface="Garamond"/>
                <a:sym typeface="Garamond" pitchFamily="18" charset="0"/>
              </a:rPr>
              <a:t>vsak</a:t>
            </a:r>
            <a:r>
              <a:rPr lang="en-GB" i="1" dirty="0">
                <a:solidFill>
                  <a:srgbClr val="E12F29"/>
                </a:solidFill>
                <a:latin typeface="Garamond" panose="02020404030301010803" pitchFamily="18" charset="0"/>
                <a:cs typeface="Garamond"/>
                <a:sym typeface="Garamond" pitchFamily="18" charset="0"/>
              </a:rPr>
              <a:t> od vas </a:t>
            </a:r>
            <a:r>
              <a:rPr lang="en-GB" i="1" dirty="0" err="1">
                <a:solidFill>
                  <a:srgbClr val="E12F29"/>
                </a:solidFill>
                <a:latin typeface="Garamond" panose="02020404030301010803" pitchFamily="18" charset="0"/>
                <a:cs typeface="Garamond"/>
                <a:sym typeface="Garamond" pitchFamily="18" charset="0"/>
              </a:rPr>
              <a:t>dobi</a:t>
            </a:r>
            <a:r>
              <a:rPr lang="en-GB" i="1" dirty="0">
                <a:solidFill>
                  <a:srgbClr val="E12F29"/>
                </a:solidFill>
                <a:latin typeface="Garamond" panose="02020404030301010803" pitchFamily="18" charset="0"/>
                <a:cs typeface="Garamond"/>
                <a:sym typeface="Garamond" pitchFamily="18" charset="0"/>
              </a:rPr>
              <a:t> </a:t>
            </a:r>
            <a:r>
              <a:rPr lang="en-GB" i="1" dirty="0" err="1">
                <a:solidFill>
                  <a:srgbClr val="E12F29"/>
                </a:solidFill>
                <a:latin typeface="Garamond" panose="02020404030301010803" pitchFamily="18" charset="0"/>
                <a:cs typeface="Garamond"/>
                <a:sym typeface="Garamond" pitchFamily="18" charset="0"/>
              </a:rPr>
              <a:t>interpretacijo</a:t>
            </a:r>
            <a:r>
              <a:rPr lang="en-GB" i="1" dirty="0">
                <a:solidFill>
                  <a:srgbClr val="E12F29"/>
                </a:solidFill>
                <a:latin typeface="Garamond" panose="02020404030301010803" pitchFamily="18" charset="0"/>
                <a:cs typeface="Garamond"/>
                <a:sym typeface="Garamond" pitchFamily="18" charset="0"/>
              </a:rPr>
              <a:t> </a:t>
            </a:r>
            <a:r>
              <a:rPr lang="en-GB" i="1" dirty="0" err="1">
                <a:solidFill>
                  <a:srgbClr val="E12F29"/>
                </a:solidFill>
                <a:latin typeface="Garamond" panose="02020404030301010803" pitchFamily="18" charset="0"/>
                <a:cs typeface="Garamond"/>
                <a:sym typeface="Garamond" pitchFamily="18" charset="0"/>
              </a:rPr>
              <a:t>lastnih</a:t>
            </a:r>
            <a:r>
              <a:rPr lang="en-GB" i="1" dirty="0">
                <a:solidFill>
                  <a:srgbClr val="E12F29"/>
                </a:solidFill>
                <a:latin typeface="Garamond" panose="02020404030301010803" pitchFamily="18" charset="0"/>
                <a:cs typeface="Garamond"/>
                <a:sym typeface="Garamond" pitchFamily="18" charset="0"/>
              </a:rPr>
              <a:t> </a:t>
            </a:r>
            <a:r>
              <a:rPr lang="en-GB" i="1" dirty="0" err="1">
                <a:solidFill>
                  <a:srgbClr val="E12F29"/>
                </a:solidFill>
                <a:latin typeface="Garamond" panose="02020404030301010803" pitchFamily="18" charset="0"/>
                <a:cs typeface="Garamond"/>
                <a:sym typeface="Garamond" pitchFamily="18" charset="0"/>
              </a:rPr>
              <a:t>rezultatov</a:t>
            </a:r>
            <a:r>
              <a:rPr lang="en-GB" dirty="0">
                <a:solidFill>
                  <a:srgbClr val="E12F29"/>
                </a:solidFill>
                <a:latin typeface="Garamond" panose="02020404030301010803" pitchFamily="18" charset="0"/>
                <a:cs typeface="Garamond"/>
                <a:sym typeface="Garamond" pitchFamily="18" charset="0"/>
              </a:rPr>
              <a:t>.</a:t>
            </a:r>
            <a:endParaRPr lang="sl-SI" dirty="0">
              <a:solidFill>
                <a:srgbClr val="E12F29"/>
              </a:solidFill>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9" name="Picture 8">
            <a:extLst>
              <a:ext uri="{FF2B5EF4-FFF2-40B4-BE49-F238E27FC236}">
                <a16:creationId xmlns:a16="http://schemas.microsoft.com/office/drawing/2014/main" id="{9F09C7B7-7C22-4925-9A31-92FE408D3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2494" y="212807"/>
            <a:ext cx="2348160" cy="16919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85020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67991" y="1277608"/>
            <a:ext cx="11704034" cy="722815"/>
          </a:xfrm>
        </p:spPr>
        <p:txBody>
          <a:bodyPr>
            <a:normAutofit/>
          </a:bodyPr>
          <a:lstStyle/>
          <a:p>
            <a:r>
              <a:rPr lang="en-GB" sz="4000" dirty="0" err="1">
                <a:solidFill>
                  <a:srgbClr val="E12F29"/>
                </a:solidFill>
                <a:latin typeface="Garamond" panose="02020404030301010803" pitchFamily="18" charset="0"/>
              </a:rPr>
              <a:t>StP</a:t>
            </a:r>
            <a:r>
              <a:rPr lang="en-GB" sz="4000" dirty="0">
                <a:solidFill>
                  <a:srgbClr val="E12F29"/>
                </a:solidFill>
                <a:latin typeface="Garamond" panose="02020404030301010803" pitchFamily="18" charset="0"/>
              </a:rPr>
              <a:t>-II (</a:t>
            </a:r>
            <a:r>
              <a:rPr lang="en-GB" sz="4000" dirty="0" err="1">
                <a:solidFill>
                  <a:srgbClr val="E12F29"/>
                </a:solidFill>
                <a:latin typeface="Garamond" panose="02020404030301010803" pitchFamily="18" charset="0"/>
              </a:rPr>
              <a:t>lestvica</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dovzetnosti</a:t>
            </a:r>
            <a:r>
              <a:rPr lang="en-GB" sz="4000" dirty="0">
                <a:solidFill>
                  <a:srgbClr val="E12F29"/>
                </a:solidFill>
                <a:latin typeface="Garamond" panose="02020404030301010803" pitchFamily="18" charset="0"/>
              </a:rPr>
              <a:t> za </a:t>
            </a:r>
            <a:r>
              <a:rPr lang="en-GB" sz="4000" dirty="0" err="1">
                <a:solidFill>
                  <a:srgbClr val="E12F29"/>
                </a:solidFill>
                <a:latin typeface="Garamond" panose="02020404030301010803" pitchFamily="18" charset="0"/>
              </a:rPr>
              <a:t>prevare</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367991" y="1904786"/>
            <a:ext cx="11552664" cy="4513074"/>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Povzetek ene od treh študij: n = 6609. ANOVA. 10 tipov pogostih prevar (nepremičninske, dražbene, delniške, </a:t>
            </a:r>
            <a:r>
              <a:rPr lang="en-GB" sz="2400" dirty="0" err="1">
                <a:latin typeface="Garamond" panose="02020404030301010803" pitchFamily="18" charset="0"/>
                <a:cs typeface="Garamond"/>
                <a:sym typeface="Garamond" pitchFamily="18" charset="0"/>
              </a:rPr>
              <a:t>ugrabitev</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računalnika</a:t>
            </a:r>
            <a:r>
              <a:rPr lang="en-GB" sz="2400" dirty="0">
                <a:latin typeface="Garamond" panose="02020404030301010803" pitchFamily="18" charset="0"/>
                <a:cs typeface="Garamond"/>
                <a:sym typeface="Garamond" pitchFamily="18" charset="0"/>
              </a:rPr>
              <a:t> – </a:t>
            </a:r>
            <a:r>
              <a:rPr lang="en-GB" sz="2400" i="1" dirty="0">
                <a:latin typeface="Garamond" panose="02020404030301010803" pitchFamily="18" charset="0"/>
                <a:cs typeface="Garamond"/>
                <a:sym typeface="Garamond" pitchFamily="18" charset="0"/>
              </a:rPr>
              <a:t>ransomware</a:t>
            </a:r>
            <a:r>
              <a:rPr lang="sl-SI" sz="2400" dirty="0">
                <a:latin typeface="Garamond" panose="02020404030301010803" pitchFamily="18" charset="0"/>
                <a:cs typeface="Garamond"/>
                <a:sym typeface="Garamond" pitchFamily="18" charset="0"/>
              </a:rPr>
              <a:t>, ponarejeni izdelki, kraja identitete, loterija, 419, romantične prevare, piramidne sheme) x </a:t>
            </a:r>
            <a:r>
              <a:rPr lang="sl-SI" sz="2400" dirty="0" err="1">
                <a:latin typeface="Garamond" panose="02020404030301010803" pitchFamily="18" charset="0"/>
                <a:cs typeface="Garamond"/>
                <a:sym typeface="Garamond" pitchFamily="18" charset="0"/>
              </a:rPr>
              <a:t>StP</a:t>
            </a:r>
            <a:r>
              <a:rPr lang="sl-SI" sz="2400" dirty="0">
                <a:latin typeface="Garamond" panose="02020404030301010803" pitchFamily="18" charset="0"/>
                <a:cs typeface="Garamond"/>
                <a:sym typeface="Garamond" pitchFamily="18" charset="0"/>
              </a:rPr>
              <a:t>-II. ANOVA. </a:t>
            </a: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9D55388D-92FC-43C9-8FF8-FB34974DA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737" y="111119"/>
            <a:ext cx="2136286" cy="87435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B80A2018-5E43-4A57-8CCE-CF093AC4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301" y="3187284"/>
            <a:ext cx="8228509" cy="3230575"/>
          </a:xfrm>
          <a:prstGeom prst="rect">
            <a:avLst/>
          </a:prstGeom>
          <a:ln>
            <a:noFill/>
          </a:ln>
          <a:effectLst>
            <a:outerShdw blurRad="190500" algn="tl" rotWithShape="0">
              <a:srgbClr val="000000">
                <a:alpha val="70000"/>
              </a:srgbClr>
            </a:outerShdw>
          </a:effectLst>
        </p:spPr>
      </p:pic>
      <p:cxnSp>
        <p:nvCxnSpPr>
          <p:cNvPr id="9" name="Straight Arrow Connector 8">
            <a:extLst>
              <a:ext uri="{FF2B5EF4-FFF2-40B4-BE49-F238E27FC236}">
                <a16:creationId xmlns:a16="http://schemas.microsoft.com/office/drawing/2014/main" id="{B0760443-5F1D-4AA4-B2FC-BA40A48DCB1C}"/>
              </a:ext>
            </a:extLst>
          </p:cNvPr>
          <p:cNvCxnSpPr/>
          <p:nvPr/>
        </p:nvCxnSpPr>
        <p:spPr>
          <a:xfrm>
            <a:off x="12072023" y="4661210"/>
            <a:ext cx="0" cy="1720546"/>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0162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23</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28092" y="1278524"/>
            <a:ext cx="11704034" cy="722815"/>
          </a:xfrm>
        </p:spPr>
        <p:txBody>
          <a:bodyPr>
            <a:normAutofit/>
          </a:bodyPr>
          <a:lstStyle/>
          <a:p>
            <a:r>
              <a:rPr lang="en-GB" sz="4000" dirty="0" err="1">
                <a:solidFill>
                  <a:srgbClr val="E12F29"/>
                </a:solidFill>
                <a:latin typeface="Garamond" panose="02020404030301010803" pitchFamily="18" charset="0"/>
              </a:rPr>
              <a:t>StP</a:t>
            </a:r>
            <a:r>
              <a:rPr lang="en-GB" sz="4000" dirty="0">
                <a:solidFill>
                  <a:srgbClr val="E12F29"/>
                </a:solidFill>
                <a:latin typeface="Garamond" panose="02020404030301010803" pitchFamily="18" charset="0"/>
              </a:rPr>
              <a:t>-II (</a:t>
            </a:r>
            <a:r>
              <a:rPr lang="en-GB" sz="4000" dirty="0" err="1">
                <a:solidFill>
                  <a:srgbClr val="E12F29"/>
                </a:solidFill>
                <a:latin typeface="Garamond" panose="02020404030301010803" pitchFamily="18" charset="0"/>
              </a:rPr>
              <a:t>lestvica</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dovzetnosti</a:t>
            </a:r>
            <a:r>
              <a:rPr lang="en-GB" sz="4000" dirty="0">
                <a:solidFill>
                  <a:srgbClr val="E12F29"/>
                </a:solidFill>
                <a:latin typeface="Garamond" panose="02020404030301010803" pitchFamily="18" charset="0"/>
              </a:rPr>
              <a:t> za </a:t>
            </a:r>
            <a:r>
              <a:rPr lang="en-GB" sz="4000" dirty="0" err="1">
                <a:solidFill>
                  <a:srgbClr val="E12F29"/>
                </a:solidFill>
                <a:latin typeface="Garamond" panose="02020404030301010803" pitchFamily="18" charset="0"/>
              </a:rPr>
              <a:t>prevare</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367991" y="1904786"/>
            <a:ext cx="11552664" cy="4513074"/>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Povzetek ene od treh študij: n = 6609. ANOVA. 10 tipov pogostih prevar (nepremičninske, dražbene, delniške, </a:t>
            </a:r>
            <a:r>
              <a:rPr lang="en-GB" sz="2400" dirty="0" err="1">
                <a:latin typeface="Garamond" panose="02020404030301010803" pitchFamily="18" charset="0"/>
                <a:cs typeface="Garamond"/>
                <a:sym typeface="Garamond" pitchFamily="18" charset="0"/>
              </a:rPr>
              <a:t>ugrabitev</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računalnika</a:t>
            </a:r>
            <a:r>
              <a:rPr lang="en-GB" sz="2400" dirty="0">
                <a:latin typeface="Garamond" panose="02020404030301010803" pitchFamily="18" charset="0"/>
                <a:cs typeface="Garamond"/>
                <a:sym typeface="Garamond" pitchFamily="18" charset="0"/>
              </a:rPr>
              <a:t> – </a:t>
            </a:r>
            <a:r>
              <a:rPr lang="en-GB" sz="2400" i="1" dirty="0">
                <a:latin typeface="Garamond" panose="02020404030301010803" pitchFamily="18" charset="0"/>
                <a:cs typeface="Garamond"/>
                <a:sym typeface="Garamond" pitchFamily="18" charset="0"/>
              </a:rPr>
              <a:t>ransomware</a:t>
            </a:r>
            <a:r>
              <a:rPr lang="sl-SI" sz="2400" dirty="0">
                <a:latin typeface="Garamond" panose="02020404030301010803" pitchFamily="18" charset="0"/>
                <a:cs typeface="Garamond"/>
                <a:sym typeface="Garamond" pitchFamily="18" charset="0"/>
              </a:rPr>
              <a:t>, ponarejeni izdelki, kraja identitete, loterija, 419, romantične prevare, piramidne sheme) x </a:t>
            </a:r>
            <a:r>
              <a:rPr lang="sl-SI" sz="2400" dirty="0" err="1">
                <a:latin typeface="Garamond" panose="02020404030301010803" pitchFamily="18" charset="0"/>
                <a:cs typeface="Garamond"/>
                <a:sym typeface="Garamond" pitchFamily="18" charset="0"/>
              </a:rPr>
              <a:t>StP</a:t>
            </a:r>
            <a:r>
              <a:rPr lang="sl-SI" sz="2400" dirty="0">
                <a:latin typeface="Garamond" panose="02020404030301010803" pitchFamily="18" charset="0"/>
                <a:cs typeface="Garamond"/>
                <a:sym typeface="Garamond" pitchFamily="18" charset="0"/>
              </a:rPr>
              <a:t>-II. ANOVA. </a:t>
            </a:r>
          </a:p>
          <a:p>
            <a:pPr marL="0" indent="0">
              <a:lnSpc>
                <a:spcPct val="100000"/>
              </a:lnSpc>
              <a:spcBef>
                <a:spcPts val="536"/>
              </a:spcBef>
              <a:buClr>
                <a:srgbClr val="FF0000"/>
              </a:buClr>
              <a:buSzPct val="70000"/>
              <a:buNone/>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9D55388D-92FC-43C9-8FF8-FB34974DA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737" y="111119"/>
            <a:ext cx="2136286" cy="87435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B80A2018-5E43-4A57-8CCE-CF093AC45D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301" y="3187284"/>
            <a:ext cx="8228509" cy="3230575"/>
          </a:xfrm>
          <a:prstGeom prst="rect">
            <a:avLst/>
          </a:prstGeom>
          <a:ln>
            <a:noFill/>
          </a:ln>
          <a:effectLst>
            <a:outerShdw blurRad="190500" algn="tl" rotWithShape="0">
              <a:srgbClr val="000000">
                <a:alpha val="70000"/>
              </a:srgbClr>
            </a:outerShdw>
          </a:effectLst>
        </p:spPr>
      </p:pic>
      <p:grpSp>
        <p:nvGrpSpPr>
          <p:cNvPr id="24" name="Group 23">
            <a:extLst>
              <a:ext uri="{FF2B5EF4-FFF2-40B4-BE49-F238E27FC236}">
                <a16:creationId xmlns:a16="http://schemas.microsoft.com/office/drawing/2014/main" id="{A09E2543-EFB4-4427-BD1D-92264C868C87}"/>
              </a:ext>
            </a:extLst>
          </p:cNvPr>
          <p:cNvGrpSpPr/>
          <p:nvPr/>
        </p:nvGrpSpPr>
        <p:grpSpPr>
          <a:xfrm>
            <a:off x="2867742" y="2119930"/>
            <a:ext cx="7021065" cy="4003612"/>
            <a:chOff x="2867742" y="2119930"/>
            <a:chExt cx="7021065" cy="4003612"/>
          </a:xfrm>
        </p:grpSpPr>
        <p:grpSp>
          <p:nvGrpSpPr>
            <p:cNvPr id="11" name="Group 10">
              <a:extLst>
                <a:ext uri="{FF2B5EF4-FFF2-40B4-BE49-F238E27FC236}">
                  <a16:creationId xmlns:a16="http://schemas.microsoft.com/office/drawing/2014/main" id="{53FCCA43-0042-45BE-AA65-92D08177AB89}"/>
                </a:ext>
              </a:extLst>
            </p:cNvPr>
            <p:cNvGrpSpPr/>
            <p:nvPr/>
          </p:nvGrpSpPr>
          <p:grpSpPr>
            <a:xfrm>
              <a:off x="2867742" y="2119930"/>
              <a:ext cx="7021065" cy="4003612"/>
              <a:chOff x="1187625" y="1835105"/>
              <a:chExt cx="7021065" cy="4003612"/>
            </a:xfrm>
          </p:grpSpPr>
          <p:sp>
            <p:nvSpPr>
              <p:cNvPr id="12" name="Rectangle 5">
                <a:extLst>
                  <a:ext uri="{FF2B5EF4-FFF2-40B4-BE49-F238E27FC236}">
                    <a16:creationId xmlns:a16="http://schemas.microsoft.com/office/drawing/2014/main" id="{1C4409E9-E1B4-4213-8C06-09A292916102}"/>
                  </a:ext>
                </a:extLst>
              </p:cNvPr>
              <p:cNvSpPr txBox="1">
                <a:spLocks noChangeArrowheads="1"/>
              </p:cNvSpPr>
              <p:nvPr/>
            </p:nvSpPr>
            <p:spPr bwMode="auto">
              <a:xfrm>
                <a:off x="1952979" y="1835105"/>
                <a:ext cx="4824535" cy="1260000"/>
              </a:xfrm>
              <a:prstGeom prst="rect">
                <a:avLst/>
              </a:prstGeom>
              <a:solidFill>
                <a:schemeClr val="tx1"/>
              </a:solidFill>
              <a:ln w="38100">
                <a:solidFill>
                  <a:srgbClr val="E12F29"/>
                </a:solidFill>
              </a:ln>
              <a:effectLst>
                <a:outerShdw blurRad="50800" dist="38100" dir="2700000" algn="tl" rotWithShape="0">
                  <a:prstClr val="black">
                    <a:alpha val="40000"/>
                  </a:prstClr>
                </a:outerShdw>
              </a:effectLst>
            </p:spPr>
            <p:txBody>
              <a:bodyPr vert="horz" wrap="square" lIns="144000" tIns="108000" rIns="144000" bIns="108000" numCol="1" anchor="ctr" anchorCtr="0" compatLnSpc="1">
                <a:prstTxWarp prst="textNoShape">
                  <a:avLst/>
                </a:prstTxWarp>
              </a:bodyPr>
              <a:lstStyle>
                <a:lvl1pPr marL="269875" indent="-269875" algn="l" rtl="0" fontAlgn="base">
                  <a:spcBef>
                    <a:spcPct val="0"/>
                  </a:spcBef>
                  <a:spcAft>
                    <a:spcPct val="75000"/>
                  </a:spcAft>
                  <a:buChar char="•"/>
                  <a:defRPr sz="2000" kern="1200">
                    <a:solidFill>
                      <a:schemeClr val="tx1"/>
                    </a:solidFill>
                    <a:latin typeface="+mn-lt"/>
                    <a:ea typeface="+mn-ea"/>
                    <a:cs typeface="+mn-cs"/>
                  </a:defRPr>
                </a:lvl1pPr>
                <a:lvl2pPr marL="538163" indent="-266700" algn="l" rtl="0" fontAlgn="base">
                  <a:spcBef>
                    <a:spcPct val="0"/>
                  </a:spcBef>
                  <a:spcAft>
                    <a:spcPct val="75000"/>
                  </a:spcAft>
                  <a:buChar char="•"/>
                  <a:defRPr sz="2000" kern="1200">
                    <a:solidFill>
                      <a:schemeClr val="tx1"/>
                    </a:solidFill>
                    <a:latin typeface="+mn-lt"/>
                    <a:ea typeface="+mn-ea"/>
                    <a:cs typeface="+mn-cs"/>
                  </a:defRPr>
                </a:lvl2pPr>
                <a:lvl3pPr marL="809625" indent="-269875" algn="l" rtl="0" fontAlgn="base">
                  <a:spcBef>
                    <a:spcPct val="0"/>
                  </a:spcBef>
                  <a:spcAft>
                    <a:spcPct val="75000"/>
                  </a:spcAft>
                  <a:buChar char="•"/>
                  <a:defRPr sz="2000" kern="1200">
                    <a:solidFill>
                      <a:schemeClr val="tx1"/>
                    </a:solidFill>
                    <a:latin typeface="+mn-lt"/>
                    <a:ea typeface="+mn-ea"/>
                    <a:cs typeface="+mn-cs"/>
                  </a:defRPr>
                </a:lvl3pPr>
                <a:lvl4pPr marL="1079500" indent="-268288" algn="l" rtl="0" fontAlgn="base">
                  <a:spcBef>
                    <a:spcPct val="0"/>
                  </a:spcBef>
                  <a:spcAft>
                    <a:spcPct val="75000"/>
                  </a:spcAft>
                  <a:buChar char="•"/>
                  <a:defRPr sz="2000" kern="1200">
                    <a:solidFill>
                      <a:schemeClr val="tx1"/>
                    </a:solidFill>
                    <a:latin typeface="+mn-lt"/>
                    <a:ea typeface="+mn-ea"/>
                    <a:cs typeface="+mn-cs"/>
                  </a:defRPr>
                </a:lvl4pPr>
                <a:lvl5pPr marL="1350963" indent="-269875" algn="l" rtl="0" fontAlgn="base">
                  <a:spcBef>
                    <a:spcPct val="0"/>
                  </a:spcBef>
                  <a:spcAft>
                    <a:spcPct val="7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GB" altLang="en-US" sz="2400" dirty="0" err="1">
                    <a:solidFill>
                      <a:schemeClr val="accent3">
                        <a:lumMod val="95000"/>
                      </a:schemeClr>
                    </a:solidFill>
                    <a:latin typeface="Garamond" panose="02020404030301010803" pitchFamily="18" charset="0"/>
                  </a:rPr>
                  <a:t>Največkrat</a:t>
                </a:r>
                <a:r>
                  <a:rPr lang="en-GB" altLang="en-US" sz="2400" dirty="0">
                    <a:solidFill>
                      <a:schemeClr val="accent3">
                        <a:lumMod val="95000"/>
                      </a:schemeClr>
                    </a:solidFill>
                    <a:latin typeface="Garamond" panose="02020404030301010803" pitchFamily="18" charset="0"/>
                  </a:rPr>
                  <a:t> </a:t>
                </a:r>
                <a:r>
                  <a:rPr lang="en-GB" altLang="en-US" sz="2400" dirty="0" err="1">
                    <a:solidFill>
                      <a:schemeClr val="accent3">
                        <a:lumMod val="95000"/>
                      </a:schemeClr>
                    </a:solidFill>
                    <a:latin typeface="Garamond" panose="02020404030301010803" pitchFamily="18" charset="0"/>
                  </a:rPr>
                  <a:t>prisoten</a:t>
                </a:r>
                <a:r>
                  <a:rPr lang="en-GB" altLang="en-US" sz="2400" dirty="0">
                    <a:solidFill>
                      <a:schemeClr val="accent3">
                        <a:lumMod val="95000"/>
                      </a:schemeClr>
                    </a:solidFill>
                    <a:latin typeface="Garamond" panose="02020404030301010803" pitchFamily="18" charset="0"/>
                  </a:rPr>
                  <a:t> </a:t>
                </a:r>
                <a:r>
                  <a:rPr lang="en-GB" altLang="en-US" sz="2400" dirty="0" err="1">
                    <a:solidFill>
                      <a:schemeClr val="accent3">
                        <a:lumMod val="95000"/>
                      </a:schemeClr>
                    </a:solidFill>
                    <a:latin typeface="Garamond" panose="02020404030301010803" pitchFamily="18" charset="0"/>
                  </a:rPr>
                  <a:t>mehanizem</a:t>
                </a:r>
                <a:r>
                  <a:rPr lang="en-GB" altLang="en-US" sz="2400" dirty="0">
                    <a:solidFill>
                      <a:schemeClr val="accent3">
                        <a:lumMod val="95000"/>
                      </a:schemeClr>
                    </a:solidFill>
                    <a:latin typeface="Garamond" panose="02020404030301010803" pitchFamily="18" charset="0"/>
                  </a:rPr>
                  <a:t> </a:t>
                </a:r>
                <a:r>
                  <a:rPr lang="en-GB" altLang="en-US" sz="2400" dirty="0" err="1">
                    <a:solidFill>
                      <a:schemeClr val="accent3">
                        <a:lumMod val="95000"/>
                      </a:schemeClr>
                    </a:solidFill>
                    <a:latin typeface="Garamond" panose="02020404030301010803" pitchFamily="18" charset="0"/>
                  </a:rPr>
                  <a:t>prepričevanja</a:t>
                </a:r>
                <a:r>
                  <a:rPr lang="en-GB" altLang="en-US" sz="2400" dirty="0">
                    <a:solidFill>
                      <a:schemeClr val="accent3">
                        <a:lumMod val="95000"/>
                      </a:schemeClr>
                    </a:solidFill>
                    <a:latin typeface="Garamond" panose="02020404030301010803" pitchFamily="18" charset="0"/>
                  </a:rPr>
                  <a:t> </a:t>
                </a:r>
                <a:r>
                  <a:rPr lang="en-GB" altLang="en-US" sz="2400" dirty="0" err="1">
                    <a:solidFill>
                      <a:schemeClr val="accent3">
                        <a:lumMod val="95000"/>
                      </a:schemeClr>
                    </a:solidFill>
                    <a:latin typeface="Garamond" panose="02020404030301010803" pitchFamily="18" charset="0"/>
                  </a:rPr>
                  <a:t>je</a:t>
                </a:r>
                <a:r>
                  <a:rPr lang="en-GB" altLang="en-US" sz="2400" dirty="0">
                    <a:solidFill>
                      <a:schemeClr val="accent3">
                        <a:lumMod val="95000"/>
                      </a:schemeClr>
                    </a:solidFill>
                    <a:latin typeface="Garamond" panose="02020404030301010803" pitchFamily="18" charset="0"/>
                  </a:rPr>
                  <a:t> </a:t>
                </a:r>
                <a:r>
                  <a:rPr lang="en-GB" altLang="en-US" sz="2400" b="1" dirty="0" err="1">
                    <a:solidFill>
                      <a:schemeClr val="accent3">
                        <a:lumMod val="95000"/>
                      </a:schemeClr>
                    </a:solidFill>
                    <a:latin typeface="Garamond" panose="02020404030301010803" pitchFamily="18" charset="0"/>
                  </a:rPr>
                  <a:t>informativni</a:t>
                </a:r>
                <a:r>
                  <a:rPr lang="en-GB" altLang="en-US" sz="2400" b="1" dirty="0">
                    <a:solidFill>
                      <a:schemeClr val="accent3">
                        <a:lumMod val="95000"/>
                      </a:schemeClr>
                    </a:solidFill>
                    <a:latin typeface="Garamond" panose="02020404030301010803" pitchFamily="18" charset="0"/>
                  </a:rPr>
                  <a:t> </a:t>
                </a:r>
                <a:r>
                  <a:rPr lang="en-GB" altLang="en-US" sz="2400" b="1" dirty="0" err="1">
                    <a:solidFill>
                      <a:schemeClr val="accent3">
                        <a:lumMod val="95000"/>
                      </a:schemeClr>
                    </a:solidFill>
                    <a:latin typeface="Garamond" panose="02020404030301010803" pitchFamily="18" charset="0"/>
                  </a:rPr>
                  <a:t>socialni</a:t>
                </a:r>
                <a:r>
                  <a:rPr lang="en-GB" altLang="en-US" sz="2400" b="1" dirty="0">
                    <a:solidFill>
                      <a:schemeClr val="accent3">
                        <a:lumMod val="95000"/>
                      </a:schemeClr>
                    </a:solidFill>
                    <a:latin typeface="Garamond" panose="02020404030301010803" pitchFamily="18" charset="0"/>
                  </a:rPr>
                  <a:t> </a:t>
                </a:r>
                <a:r>
                  <a:rPr lang="en-GB" altLang="en-US" sz="2400" b="1" dirty="0" err="1">
                    <a:solidFill>
                      <a:schemeClr val="accent3">
                        <a:lumMod val="95000"/>
                      </a:schemeClr>
                    </a:solidFill>
                    <a:latin typeface="Garamond" panose="02020404030301010803" pitchFamily="18" charset="0"/>
                  </a:rPr>
                  <a:t>vpliv</a:t>
                </a:r>
                <a:r>
                  <a:rPr lang="sl-SI" altLang="en-US" sz="2400" dirty="0">
                    <a:solidFill>
                      <a:schemeClr val="accent3">
                        <a:lumMod val="95000"/>
                      </a:schemeClr>
                    </a:solidFill>
                    <a:latin typeface="Garamond" panose="02020404030301010803" pitchFamily="18" charset="0"/>
                  </a:rPr>
                  <a:t> (SI – I).</a:t>
                </a:r>
              </a:p>
            </p:txBody>
          </p:sp>
          <p:cxnSp>
            <p:nvCxnSpPr>
              <p:cNvPr id="13" name="Straight Arrow Connector 12">
                <a:extLst>
                  <a:ext uri="{FF2B5EF4-FFF2-40B4-BE49-F238E27FC236}">
                    <a16:creationId xmlns:a16="http://schemas.microsoft.com/office/drawing/2014/main" id="{7EC724F6-CDBE-41B1-895B-68C25A6C4385}"/>
                  </a:ext>
                </a:extLst>
              </p:cNvPr>
              <p:cNvCxnSpPr>
                <a:cxnSpLocks/>
                <a:stCxn id="12" idx="2"/>
              </p:cNvCxnSpPr>
              <p:nvPr/>
            </p:nvCxnSpPr>
            <p:spPr>
              <a:xfrm>
                <a:off x="4365247" y="3095105"/>
                <a:ext cx="3843443" cy="1558031"/>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8158742-01BD-4BD9-BD9E-D020789F84AF}"/>
                  </a:ext>
                </a:extLst>
              </p:cNvPr>
              <p:cNvCxnSpPr>
                <a:cxnSpLocks/>
                <a:stCxn id="12" idx="2"/>
              </p:cNvCxnSpPr>
              <p:nvPr/>
            </p:nvCxnSpPr>
            <p:spPr>
              <a:xfrm>
                <a:off x="4365247" y="3095105"/>
                <a:ext cx="2583017" cy="2206103"/>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2DCEA33-C28A-4508-B00F-06BA8B5B1729}"/>
                  </a:ext>
                </a:extLst>
              </p:cNvPr>
              <p:cNvCxnSpPr>
                <a:cxnSpLocks/>
                <a:stCxn id="12" idx="2"/>
              </p:cNvCxnSpPr>
              <p:nvPr/>
            </p:nvCxnSpPr>
            <p:spPr>
              <a:xfrm>
                <a:off x="4365247" y="3095105"/>
                <a:ext cx="1646913" cy="2062087"/>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F18870-7A3A-4EEB-9365-7834971D4936}"/>
                  </a:ext>
                </a:extLst>
              </p:cNvPr>
              <p:cNvCxnSpPr>
                <a:cxnSpLocks/>
                <a:stCxn id="12" idx="2"/>
              </p:cNvCxnSpPr>
              <p:nvPr/>
            </p:nvCxnSpPr>
            <p:spPr>
              <a:xfrm>
                <a:off x="4365247" y="3095105"/>
                <a:ext cx="134745" cy="1702047"/>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378DD3-D703-4C9D-AE5E-732B2E1B15D1}"/>
                  </a:ext>
                </a:extLst>
              </p:cNvPr>
              <p:cNvCxnSpPr>
                <a:cxnSpLocks/>
                <a:stCxn id="12" idx="2"/>
              </p:cNvCxnSpPr>
              <p:nvPr/>
            </p:nvCxnSpPr>
            <p:spPr>
              <a:xfrm flipH="1">
                <a:off x="3563889" y="3095105"/>
                <a:ext cx="801358" cy="2494135"/>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0E6059-90B4-437B-AF49-A58382A918BD}"/>
                  </a:ext>
                </a:extLst>
              </p:cNvPr>
              <p:cNvCxnSpPr>
                <a:cxnSpLocks/>
                <a:stCxn id="12" idx="2"/>
              </p:cNvCxnSpPr>
              <p:nvPr/>
            </p:nvCxnSpPr>
            <p:spPr>
              <a:xfrm flipH="1">
                <a:off x="2904667" y="3095105"/>
                <a:ext cx="1460580" cy="2743612"/>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CD7970B-156F-408D-A927-74691C74D429}"/>
                  </a:ext>
                </a:extLst>
              </p:cNvPr>
              <p:cNvCxnSpPr>
                <a:cxnSpLocks/>
                <a:stCxn id="12" idx="2"/>
              </p:cNvCxnSpPr>
              <p:nvPr/>
            </p:nvCxnSpPr>
            <p:spPr>
              <a:xfrm flipH="1">
                <a:off x="2123729" y="3095105"/>
                <a:ext cx="2241518" cy="1486023"/>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9F3B1A6-B284-4E6B-8A40-6FC49788BDF7}"/>
                  </a:ext>
                </a:extLst>
              </p:cNvPr>
              <p:cNvCxnSpPr>
                <a:cxnSpLocks/>
                <a:stCxn id="12" idx="2"/>
              </p:cNvCxnSpPr>
              <p:nvPr/>
            </p:nvCxnSpPr>
            <p:spPr>
              <a:xfrm flipH="1">
                <a:off x="1187625" y="3095105"/>
                <a:ext cx="3177622" cy="2422127"/>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grpSp>
        <p:cxnSp>
          <p:nvCxnSpPr>
            <p:cNvPr id="21" name="Straight Arrow Connector 20">
              <a:extLst>
                <a:ext uri="{FF2B5EF4-FFF2-40B4-BE49-F238E27FC236}">
                  <a16:creationId xmlns:a16="http://schemas.microsoft.com/office/drawing/2014/main" id="{B134E646-D993-42D1-B60F-E0B4BAFFAE9F}"/>
                </a:ext>
              </a:extLst>
            </p:cNvPr>
            <p:cNvCxnSpPr>
              <a:cxnSpLocks/>
              <a:stCxn id="12" idx="2"/>
            </p:cNvCxnSpPr>
            <p:nvPr/>
          </p:nvCxnSpPr>
          <p:spPr>
            <a:xfrm>
              <a:off x="6045364" y="3379930"/>
              <a:ext cx="899141" cy="1952950"/>
            </a:xfrm>
            <a:prstGeom prst="straightConnector1">
              <a:avLst/>
            </a:prstGeom>
            <a:ln w="38100" cap="rnd">
              <a:solidFill>
                <a:srgbClr val="FF0000"/>
              </a:solidFill>
              <a:round/>
              <a:tailEnd type="triangle"/>
            </a:ln>
            <a:effectLst>
              <a:outerShdw blurRad="50800" dist="50800" dir="5400000" algn="ctr" rotWithShape="0">
                <a:srgbClr val="000000"/>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9957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24</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67991" y="1277608"/>
            <a:ext cx="11704034" cy="722815"/>
          </a:xfrm>
        </p:spPr>
        <p:txBody>
          <a:bodyPr>
            <a:normAutofit/>
          </a:bodyPr>
          <a:lstStyle/>
          <a:p>
            <a:r>
              <a:rPr lang="en-GB" sz="4000" dirty="0" err="1">
                <a:solidFill>
                  <a:srgbClr val="E12F29"/>
                </a:solidFill>
                <a:latin typeface="Garamond" panose="02020404030301010803" pitchFamily="18" charset="0"/>
              </a:rPr>
              <a:t>Socialni</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vpliv</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367991" y="1904786"/>
            <a:ext cx="9088243" cy="4513074"/>
          </a:xfrm>
        </p:spPr>
        <p:txBody>
          <a:bodyPr>
            <a:normAutofit/>
          </a:bodyPr>
          <a:lstStyle/>
          <a:p>
            <a:pPr>
              <a:lnSpc>
                <a:spcPct val="100000"/>
              </a:lnSpc>
              <a:spcBef>
                <a:spcPts val="1200"/>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Sprva raziskovan v 50. letih. Znana </a:t>
            </a:r>
            <a:r>
              <a:rPr lang="sl-SI" sz="2400" i="1" dirty="0" err="1">
                <a:latin typeface="Garamond" panose="02020404030301010803" pitchFamily="18" charset="0"/>
                <a:cs typeface="Garamond"/>
                <a:sym typeface="Garamond" pitchFamily="18" charset="0"/>
              </a:rPr>
              <a:t>Ascheva</a:t>
            </a:r>
            <a:r>
              <a:rPr lang="sl-SI" sz="2400" dirty="0">
                <a:latin typeface="Garamond" panose="02020404030301010803" pitchFamily="18" charset="0"/>
                <a:cs typeface="Garamond"/>
                <a:sym typeface="Garamond" pitchFamily="18" charset="0"/>
              </a:rPr>
              <a:t> (1955) študija. </a:t>
            </a:r>
            <a:endParaRPr lang="en-GB" sz="2400" dirty="0">
              <a:latin typeface="Garamond" panose="02020404030301010803" pitchFamily="18" charset="0"/>
              <a:cs typeface="Garamond"/>
              <a:sym typeface="Garamond" pitchFamily="18" charset="0"/>
            </a:endParaRPr>
          </a:p>
          <a:p>
            <a:pPr>
              <a:lnSpc>
                <a:spcPct val="100000"/>
              </a:lnSpc>
              <a:spcBef>
                <a:spcPts val="1200"/>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Večkrat izpodbijana. </a:t>
            </a:r>
          </a:p>
          <a:p>
            <a:pPr>
              <a:lnSpc>
                <a:spcPct val="100000"/>
              </a:lnSpc>
              <a:spcBef>
                <a:spcPts val="1200"/>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Poznamo dva tipa (</a:t>
            </a:r>
            <a:r>
              <a:rPr lang="sl-SI" sz="2400" i="1" dirty="0" err="1">
                <a:latin typeface="Garamond" panose="02020404030301010803" pitchFamily="18" charset="0"/>
                <a:cs typeface="Garamond"/>
                <a:sym typeface="Garamond" pitchFamily="18" charset="0"/>
              </a:rPr>
              <a:t>Deutsch</a:t>
            </a:r>
            <a:r>
              <a:rPr lang="sl-SI" sz="2400" i="1" dirty="0">
                <a:latin typeface="Garamond" panose="02020404030301010803" pitchFamily="18" charset="0"/>
                <a:cs typeface="Garamond"/>
                <a:sym typeface="Garamond" pitchFamily="18" charset="0"/>
              </a:rPr>
              <a:t> in Gerard, 1955</a:t>
            </a:r>
            <a:r>
              <a:rPr lang="sl-SI" sz="2400" dirty="0">
                <a:latin typeface="Garamond" panose="02020404030301010803" pitchFamily="18" charset="0"/>
                <a:cs typeface="Garamond"/>
                <a:sym typeface="Garamond" pitchFamily="18" charset="0"/>
              </a:rPr>
              <a:t>): </a:t>
            </a:r>
          </a:p>
          <a:p>
            <a:pPr lvl="1">
              <a:lnSpc>
                <a:spcPct val="100000"/>
              </a:lnSpc>
              <a:spcBef>
                <a:spcPts val="1200"/>
              </a:spcBef>
              <a:buClr>
                <a:srgbClr val="FF0000"/>
              </a:buClr>
              <a:buSzPct val="70000"/>
              <a:buFont typeface="Wingdings" panose="05000000000000000000" pitchFamily="2" charset="2"/>
              <a:buChar char="§"/>
              <a:defRPr/>
            </a:pPr>
            <a:r>
              <a:rPr lang="sl-SI" sz="2000" dirty="0">
                <a:latin typeface="Garamond" panose="02020404030301010803" pitchFamily="18" charset="0"/>
                <a:cs typeface="Garamond"/>
                <a:sym typeface="Garamond" pitchFamily="18" charset="0"/>
              </a:rPr>
              <a:t>Normativni socialni vpliv</a:t>
            </a:r>
            <a:r>
              <a:rPr lang="en-GB" sz="2000" dirty="0">
                <a:latin typeface="Garamond" panose="02020404030301010803" pitchFamily="18" charset="0"/>
                <a:cs typeface="Garamond"/>
                <a:sym typeface="Garamond" pitchFamily="18" charset="0"/>
              </a:rPr>
              <a:t> (NSV)</a:t>
            </a:r>
            <a:endParaRPr lang="sl-SI" sz="2000" dirty="0">
              <a:latin typeface="Garamond" panose="02020404030301010803" pitchFamily="18" charset="0"/>
              <a:cs typeface="Garamond"/>
              <a:sym typeface="Garamond" pitchFamily="18" charset="0"/>
            </a:endParaRPr>
          </a:p>
          <a:p>
            <a:pPr lvl="1">
              <a:lnSpc>
                <a:spcPct val="100000"/>
              </a:lnSpc>
              <a:spcBef>
                <a:spcPts val="1200"/>
              </a:spcBef>
              <a:buClr>
                <a:srgbClr val="FF0000"/>
              </a:buClr>
              <a:buSzPct val="70000"/>
              <a:buFont typeface="Wingdings" panose="05000000000000000000" pitchFamily="2" charset="2"/>
              <a:buChar char="§"/>
              <a:defRPr/>
            </a:pPr>
            <a:r>
              <a:rPr lang="sl-SI" sz="2000" dirty="0">
                <a:latin typeface="Garamond" panose="02020404030301010803" pitchFamily="18" charset="0"/>
                <a:cs typeface="Garamond"/>
                <a:sym typeface="Garamond" pitchFamily="18" charset="0"/>
              </a:rPr>
              <a:t>Informativni socialni vpliv</a:t>
            </a:r>
            <a:r>
              <a:rPr lang="en-GB" sz="2000" dirty="0">
                <a:latin typeface="Garamond" panose="02020404030301010803" pitchFamily="18" charset="0"/>
                <a:cs typeface="Garamond"/>
                <a:sym typeface="Garamond" pitchFamily="18" charset="0"/>
              </a:rPr>
              <a:t> (ISV)</a:t>
            </a:r>
            <a:endParaRPr lang="sl-SI" sz="2000" dirty="0">
              <a:latin typeface="Garamond" panose="02020404030301010803" pitchFamily="18" charset="0"/>
              <a:cs typeface="Garamond"/>
              <a:sym typeface="Garamond" pitchFamily="18" charset="0"/>
            </a:endParaRPr>
          </a:p>
          <a:p>
            <a:pPr>
              <a:lnSpc>
                <a:spcPct val="100000"/>
              </a:lnSpc>
              <a:spcBef>
                <a:spcPts val="1200"/>
              </a:spcBef>
              <a:buClr>
                <a:srgbClr val="FF0000"/>
              </a:buClr>
              <a:buSzPct val="70000"/>
              <a:buFont typeface="Wingdings" panose="05000000000000000000" pitchFamily="2" charset="2"/>
              <a:buChar char="§"/>
              <a:defRPr/>
            </a:pPr>
            <a:r>
              <a:rPr lang="sl-SI" sz="2400" i="1" dirty="0" err="1">
                <a:latin typeface="Garamond" panose="02020404030301010803" pitchFamily="18" charset="0"/>
                <a:cs typeface="Garamond"/>
                <a:sym typeface="Garamond" pitchFamily="18" charset="0"/>
              </a:rPr>
              <a:t>Sassenberg</a:t>
            </a:r>
            <a:r>
              <a:rPr lang="sl-SI" sz="2400" i="1" dirty="0">
                <a:latin typeface="Garamond" panose="02020404030301010803" pitchFamily="18" charset="0"/>
                <a:cs typeface="Garamond"/>
                <a:sym typeface="Garamond" pitchFamily="18" charset="0"/>
              </a:rPr>
              <a:t> in Jonas </a:t>
            </a:r>
            <a:r>
              <a:rPr lang="sl-SI" sz="2400" dirty="0">
                <a:latin typeface="Garamond" panose="02020404030301010803" pitchFamily="18" charset="0"/>
                <a:cs typeface="Garamond"/>
                <a:sym typeface="Garamond" pitchFamily="18" charset="0"/>
              </a:rPr>
              <a:t>(2007)</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na</a:t>
            </a:r>
            <a:r>
              <a:rPr lang="en-GB" sz="2400" dirty="0">
                <a:latin typeface="Garamond" panose="02020404030301010803" pitchFamily="18" charset="0"/>
                <a:cs typeface="Garamond"/>
                <a:sym typeface="Garamond" pitchFamily="18" charset="0"/>
              </a:rPr>
              <a:t> primer,</a:t>
            </a:r>
            <a:r>
              <a:rPr lang="sl-SI" sz="2400" dirty="0">
                <a:latin typeface="Garamond" panose="02020404030301010803" pitchFamily="18" charset="0"/>
                <a:cs typeface="Garamond"/>
                <a:sym typeface="Garamond" pitchFamily="18" charset="0"/>
              </a:rPr>
              <a:t> pokažeta, kako spletni forumi ojačajo normativni socialni vpliv in ošibijo informativnega</a:t>
            </a:r>
            <a:r>
              <a:rPr lang="en-GB" sz="2400"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ker</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posamezniki</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delajo</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kar</a:t>
            </a:r>
            <a:r>
              <a:rPr lang="en-GB" sz="2400" i="1" dirty="0">
                <a:latin typeface="Garamond" panose="02020404030301010803" pitchFamily="18" charset="0"/>
                <a:cs typeface="Garamond"/>
                <a:sym typeface="Garamond" pitchFamily="18" charset="0"/>
              </a:rPr>
              <a:t> je </a:t>
            </a:r>
            <a:r>
              <a:rPr lang="en-GB" sz="2400" i="1" dirty="0" err="1">
                <a:latin typeface="Garamond" panose="02020404030301010803" pitchFamily="18" charset="0"/>
                <a:cs typeface="Garamond"/>
                <a:sym typeface="Garamond" pitchFamily="18" charset="0"/>
              </a:rPr>
              <a:t>zahtevano</a:t>
            </a:r>
            <a:r>
              <a:rPr lang="en-GB" sz="2400" i="1" dirty="0">
                <a:latin typeface="Garamond" panose="02020404030301010803" pitchFamily="18" charset="0"/>
                <a:cs typeface="Garamond"/>
                <a:sym typeface="Garamond" pitchFamily="18" charset="0"/>
              </a:rPr>
              <a:t> – </a:t>
            </a:r>
            <a:r>
              <a:rPr lang="en-GB" sz="2400" dirty="0">
                <a:latin typeface="Garamond" panose="02020404030301010803" pitchFamily="18" charset="0"/>
                <a:cs typeface="Garamond"/>
                <a:sym typeface="Garamond" pitchFamily="18" charset="0"/>
              </a:rPr>
              <a:t>NSV</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vendar</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dvomijo</a:t>
            </a:r>
            <a:r>
              <a:rPr lang="en-GB" sz="2400" i="1" dirty="0">
                <a:latin typeface="Garamond" panose="02020404030301010803" pitchFamily="18" charset="0"/>
                <a:cs typeface="Garamond"/>
                <a:sym typeface="Garamond" pitchFamily="18" charset="0"/>
              </a:rPr>
              <a:t> v </a:t>
            </a:r>
            <a:r>
              <a:rPr lang="en-GB" sz="2400" i="1" dirty="0" err="1">
                <a:latin typeface="Garamond" panose="02020404030301010803" pitchFamily="18" charset="0"/>
                <a:cs typeface="Garamond"/>
                <a:sym typeface="Garamond" pitchFamily="18" charset="0"/>
              </a:rPr>
              <a:t>verodostojnost</a:t>
            </a:r>
            <a:r>
              <a:rPr lang="en-GB" sz="2400" i="1" dirty="0">
                <a:latin typeface="Garamond" panose="02020404030301010803" pitchFamily="18" charset="0"/>
                <a:cs typeface="Garamond"/>
                <a:sym typeface="Garamond" pitchFamily="18" charset="0"/>
              </a:rPr>
              <a:t> </a:t>
            </a:r>
            <a:r>
              <a:rPr lang="en-GB" sz="2400" i="1" dirty="0" err="1">
                <a:latin typeface="Garamond" panose="02020404030301010803" pitchFamily="18" charset="0"/>
                <a:cs typeface="Garamond"/>
                <a:sym typeface="Garamond" pitchFamily="18" charset="0"/>
              </a:rPr>
              <a:t>razlogov</a:t>
            </a:r>
            <a:r>
              <a:rPr lang="en-GB" sz="2400" i="1" dirty="0">
                <a:latin typeface="Garamond" panose="02020404030301010803" pitchFamily="18" charset="0"/>
                <a:cs typeface="Garamond"/>
                <a:sym typeface="Garamond" pitchFamily="18" charset="0"/>
              </a:rPr>
              <a:t> za to </a:t>
            </a:r>
            <a:r>
              <a:rPr lang="en-GB" sz="2400" i="1" dirty="0" err="1">
                <a:latin typeface="Garamond" panose="02020404030301010803" pitchFamily="18" charset="0"/>
                <a:cs typeface="Garamond"/>
                <a:sym typeface="Garamond" pitchFamily="18" charset="0"/>
              </a:rPr>
              <a:t>početje</a:t>
            </a:r>
            <a:r>
              <a:rPr lang="en-GB" sz="2400" i="1" dirty="0">
                <a:latin typeface="Garamond" panose="02020404030301010803" pitchFamily="18" charset="0"/>
                <a:cs typeface="Garamond"/>
                <a:sym typeface="Garamond" pitchFamily="18" charset="0"/>
              </a:rPr>
              <a:t> – </a:t>
            </a:r>
            <a:r>
              <a:rPr lang="en-GB" sz="2400" dirty="0">
                <a:latin typeface="Garamond" panose="02020404030301010803" pitchFamily="18" charset="0"/>
                <a:cs typeface="Garamond"/>
                <a:sym typeface="Garamond" pitchFamily="18" charset="0"/>
              </a:rPr>
              <a:t>ISV)</a:t>
            </a:r>
            <a:r>
              <a:rPr lang="sl-SI" sz="2400" dirty="0">
                <a:latin typeface="Garamond" panose="02020404030301010803" pitchFamily="18" charset="0"/>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9" name="Picture 8">
            <a:extLst>
              <a:ext uri="{FF2B5EF4-FFF2-40B4-BE49-F238E27FC236}">
                <a16:creationId xmlns:a16="http://schemas.microsoft.com/office/drawing/2014/main" id="{A822CD6E-64BE-4593-A528-DF1916035E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99" t="7587" r="8651" b="9887"/>
          <a:stretch/>
        </p:blipFill>
        <p:spPr>
          <a:xfrm>
            <a:off x="7047571" y="2375210"/>
            <a:ext cx="1862254" cy="1505414"/>
          </a:xfrm>
          <a:prstGeom prst="rect">
            <a:avLst/>
          </a:prstGeom>
        </p:spPr>
      </p:pic>
      <p:pic>
        <p:nvPicPr>
          <p:cNvPr id="10" name="Picture 9">
            <a:extLst>
              <a:ext uri="{FF2B5EF4-FFF2-40B4-BE49-F238E27FC236}">
                <a16:creationId xmlns:a16="http://schemas.microsoft.com/office/drawing/2014/main" id="{07371F9C-E94E-4731-A1B0-DF7C534B64A7}"/>
              </a:ext>
            </a:extLst>
          </p:cNvPr>
          <p:cNvPicPr>
            <a:picLocks noChangeAspect="1"/>
          </p:cNvPicPr>
          <p:nvPr/>
        </p:nvPicPr>
        <p:blipFill rotWithShape="1">
          <a:blip r:embed="rId4">
            <a:extLst>
              <a:ext uri="{28A0092B-C50C-407E-A947-70E740481C1C}">
                <a14:useLocalDpi xmlns:a14="http://schemas.microsoft.com/office/drawing/2010/main" val="0"/>
              </a:ext>
            </a:extLst>
          </a:blip>
          <a:srcRect l="3775" t="16462" r="5688" b="2326"/>
          <a:stretch/>
        </p:blipFill>
        <p:spPr>
          <a:xfrm>
            <a:off x="9322419" y="1904786"/>
            <a:ext cx="2587083" cy="3202473"/>
          </a:xfrm>
          <a:prstGeom prst="rect">
            <a:avLst/>
          </a:prstGeom>
          <a:ln>
            <a:noFill/>
          </a:ln>
          <a:effectLst>
            <a:softEdge rad="112500"/>
          </a:effectLst>
        </p:spPr>
      </p:pic>
      <p:cxnSp>
        <p:nvCxnSpPr>
          <p:cNvPr id="8" name="Straight Connector 7">
            <a:extLst>
              <a:ext uri="{FF2B5EF4-FFF2-40B4-BE49-F238E27FC236}">
                <a16:creationId xmlns:a16="http://schemas.microsoft.com/office/drawing/2014/main" id="{29589168-35FA-414F-961B-6D160E3806BF}"/>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D522C1-B1C4-43AB-9B8D-85825E5E8A51}"/>
              </a:ext>
            </a:extLst>
          </p:cNvPr>
          <p:cNvSpPr txBox="1"/>
          <p:nvPr/>
        </p:nvSpPr>
        <p:spPr>
          <a:xfrm>
            <a:off x="3737499" y="213064"/>
            <a:ext cx="8334524" cy="1200329"/>
          </a:xfrm>
          <a:prstGeom prst="rect">
            <a:avLst/>
          </a:prstGeom>
          <a:ln>
            <a:noFill/>
          </a:ln>
          <a:effectLst>
            <a:softEdge rad="31750"/>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ltLang="en-US" i="1" dirty="0" err="1">
                <a:solidFill>
                  <a:srgbClr val="E12F29"/>
                </a:solidFill>
                <a:latin typeface="Garamond" panose="02020404030301010803" pitchFamily="18" charset="0"/>
              </a:rPr>
              <a:t>Referenčna</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črta</a:t>
            </a:r>
            <a:r>
              <a:rPr lang="en-GB" altLang="en-US" i="1" dirty="0">
                <a:solidFill>
                  <a:srgbClr val="E12F29"/>
                </a:solidFill>
                <a:latin typeface="Garamond" panose="02020404030301010803" pitchFamily="18" charset="0"/>
              </a:rPr>
              <a:t> je </a:t>
            </a:r>
            <a:r>
              <a:rPr lang="en-GB" altLang="en-US" i="1" dirty="0" err="1">
                <a:solidFill>
                  <a:srgbClr val="E12F29"/>
                </a:solidFill>
                <a:latin typeface="Garamond" panose="02020404030301010803" pitchFamily="18" charset="0"/>
              </a:rPr>
              <a:t>najbolj</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podobna</a:t>
            </a:r>
            <a:r>
              <a:rPr lang="en-GB" altLang="en-US" i="1" dirty="0">
                <a:solidFill>
                  <a:srgbClr val="E12F29"/>
                </a:solidFill>
                <a:latin typeface="Garamond" panose="02020404030301010803" pitchFamily="18" charset="0"/>
              </a:rPr>
              <a:t> A, B </a:t>
            </a:r>
            <a:r>
              <a:rPr lang="en-GB" altLang="en-US" i="1" dirty="0" err="1">
                <a:solidFill>
                  <a:srgbClr val="E12F29"/>
                </a:solidFill>
                <a:latin typeface="Garamond" panose="02020404030301010803" pitchFamily="18" charset="0"/>
              </a:rPr>
              <a:t>ali</a:t>
            </a:r>
            <a:r>
              <a:rPr lang="en-GB" altLang="en-US" i="1" dirty="0">
                <a:solidFill>
                  <a:srgbClr val="E12F29"/>
                </a:solidFill>
                <a:latin typeface="Garamond" panose="02020404030301010803" pitchFamily="18" charset="0"/>
              </a:rPr>
              <a:t> C?</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Vsakič</a:t>
            </a:r>
            <a:r>
              <a:rPr lang="en-GB" altLang="en-US" dirty="0">
                <a:solidFill>
                  <a:srgbClr val="E12F29"/>
                </a:solidFill>
                <a:latin typeface="Garamond" panose="02020404030301010803" pitchFamily="18" charset="0"/>
              </a:rPr>
              <a:t> 8 “</a:t>
            </a:r>
            <a:r>
              <a:rPr lang="en-GB" altLang="en-US" dirty="0" err="1">
                <a:solidFill>
                  <a:srgbClr val="E12F29"/>
                </a:solidFill>
                <a:latin typeface="Garamond" panose="02020404030301010803" pitchFamily="18" charset="0"/>
              </a:rPr>
              <a:t>udeležencev</a:t>
            </a:r>
            <a:r>
              <a:rPr lang="en-GB" altLang="en-US" dirty="0">
                <a:solidFill>
                  <a:srgbClr val="E12F29"/>
                </a:solidFill>
                <a:latin typeface="Garamond" panose="02020404030301010803" pitchFamily="18" charset="0"/>
              </a:rPr>
              <a:t>”, v </a:t>
            </a:r>
            <a:r>
              <a:rPr lang="en-GB" altLang="en-US" dirty="0" err="1">
                <a:solidFill>
                  <a:srgbClr val="E12F29"/>
                </a:solidFill>
                <a:latin typeface="Garamond" panose="02020404030301010803" pitchFamily="18" charset="0"/>
              </a:rPr>
              <a:t>resnici</a:t>
            </a:r>
            <a:r>
              <a:rPr lang="en-GB" altLang="en-US" dirty="0">
                <a:solidFill>
                  <a:srgbClr val="E12F29"/>
                </a:solidFill>
                <a:latin typeface="Garamond" panose="02020404030301010803" pitchFamily="18" charset="0"/>
              </a:rPr>
              <a:t> 1. </a:t>
            </a:r>
            <a:r>
              <a:rPr lang="en-GB" altLang="en-US" i="1" dirty="0">
                <a:solidFill>
                  <a:srgbClr val="E12F29"/>
                </a:solidFill>
                <a:latin typeface="Garamond" panose="02020404030301010803" pitchFamily="18" charset="0"/>
              </a:rPr>
              <a:t>75% se </a:t>
            </a:r>
            <a:r>
              <a:rPr lang="en-GB" altLang="en-US" i="1" dirty="0" err="1">
                <a:solidFill>
                  <a:srgbClr val="E12F29"/>
                </a:solidFill>
                <a:latin typeface="Garamond" panose="02020404030301010803" pitchFamily="18" charset="0"/>
              </a:rPr>
              <a:t>prilagodi</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vsaj</a:t>
            </a:r>
            <a:r>
              <a:rPr lang="en-GB" altLang="en-US" i="1" dirty="0">
                <a:solidFill>
                  <a:srgbClr val="E12F29"/>
                </a:solidFill>
                <a:latin typeface="Garamond" panose="02020404030301010803" pitchFamily="18" charset="0"/>
              </a:rPr>
              <a:t> </a:t>
            </a:r>
            <a:r>
              <a:rPr lang="en-GB" altLang="en-US" i="1" dirty="0" err="1">
                <a:solidFill>
                  <a:srgbClr val="E12F29"/>
                </a:solidFill>
                <a:latin typeface="Garamond" panose="02020404030301010803" pitchFamily="18" charset="0"/>
              </a:rPr>
              <a:t>enkrat</a:t>
            </a:r>
            <a:r>
              <a:rPr lang="en-GB" altLang="en-US" i="1" dirty="0">
                <a:solidFill>
                  <a:srgbClr val="E12F29"/>
                </a:solidFill>
                <a:latin typeface="Garamond" panose="02020404030301010803" pitchFamily="18" charset="0"/>
              </a:rPr>
              <a:t> v 12 </a:t>
            </a:r>
            <a:r>
              <a:rPr lang="en-GB" altLang="en-US" i="1" dirty="0" err="1">
                <a:solidFill>
                  <a:srgbClr val="E12F29"/>
                </a:solidFill>
                <a:latin typeface="Garamond" panose="02020404030301010803" pitchFamily="18" charset="0"/>
              </a:rPr>
              <a:t>študijah</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Če</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jih</a:t>
            </a:r>
            <a:r>
              <a:rPr lang="en-GB" altLang="en-US" dirty="0">
                <a:solidFill>
                  <a:srgbClr val="E12F29"/>
                </a:solidFill>
                <a:latin typeface="Garamond" panose="02020404030301010803" pitchFamily="18" charset="0"/>
              </a:rPr>
              <a:t> ne </a:t>
            </a:r>
            <a:r>
              <a:rPr lang="en-GB" altLang="en-US" dirty="0" err="1">
                <a:solidFill>
                  <a:srgbClr val="E12F29"/>
                </a:solidFill>
                <a:latin typeface="Garamond" panose="02020404030301010803" pitchFamily="18" charset="0"/>
              </a:rPr>
              <a:t>silimo</a:t>
            </a:r>
            <a:r>
              <a:rPr lang="en-GB" altLang="en-US" dirty="0">
                <a:solidFill>
                  <a:srgbClr val="E12F29"/>
                </a:solidFill>
                <a:latin typeface="Garamond" panose="02020404030301010803" pitchFamily="18" charset="0"/>
              </a:rPr>
              <a:t>, &lt; 1% </a:t>
            </a:r>
            <a:r>
              <a:rPr lang="en-GB" altLang="en-US" dirty="0" err="1">
                <a:solidFill>
                  <a:srgbClr val="E12F29"/>
                </a:solidFill>
                <a:latin typeface="Garamond" panose="02020404030301010803" pitchFamily="18" charset="0"/>
              </a:rPr>
              <a:t>odgovori</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napačno</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Velika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večina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ni</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verjela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svojim</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odgovorom</a:t>
            </a:r>
            <a:r>
              <a:rPr lang="en-GB" altLang="en-US" dirty="0">
                <a:solidFill>
                  <a:srgbClr val="E12F29"/>
                </a:solidFill>
                <a:latin typeface="Garamond" panose="02020404030301010803" pitchFamily="18" charset="0"/>
              </a:rPr>
              <a:t> – </a:t>
            </a:r>
            <a:r>
              <a:rPr lang="en-GB" altLang="en-US" dirty="0" err="1">
                <a:solidFill>
                  <a:srgbClr val="E12F29"/>
                </a:solidFill>
                <a:latin typeface="Garamond" panose="02020404030301010803" pitchFamily="18" charset="0"/>
              </a:rPr>
              <a:t>prilagodili</a:t>
            </a:r>
            <a:r>
              <a:rPr lang="en-GB" altLang="en-US" dirty="0">
                <a:solidFill>
                  <a:srgbClr val="E12F29"/>
                </a:solidFill>
                <a:latin typeface="Garamond" panose="02020404030301010803" pitchFamily="18" charset="0"/>
              </a:rPr>
              <a:t> so se </a:t>
            </a:r>
            <a:r>
              <a:rPr lang="en-GB" altLang="en-US" dirty="0" err="1">
                <a:solidFill>
                  <a:srgbClr val="E12F29"/>
                </a:solidFill>
                <a:latin typeface="Garamond" panose="02020404030301010803" pitchFamily="18" charset="0"/>
              </a:rPr>
              <a:t>skupini</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zaradi</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strahu</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pred</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zavrnitvijo</a:t>
            </a:r>
            <a:r>
              <a:rPr lang="en-GB" altLang="en-US" dirty="0">
                <a:solidFill>
                  <a:srgbClr val="E12F29"/>
                </a:solidFill>
                <a:latin typeface="Garamond" panose="02020404030301010803" pitchFamily="18" charset="0"/>
              </a:rPr>
              <a:t>. </a:t>
            </a:r>
            <a:r>
              <a:rPr lang="en-GB" altLang="en-US" b="1" dirty="0" err="1">
                <a:solidFill>
                  <a:schemeClr val="tx1"/>
                </a:solidFill>
                <a:latin typeface="Garamond" panose="02020404030301010803" pitchFamily="18" charset="0"/>
              </a:rPr>
              <a:t>Kritike</a:t>
            </a:r>
            <a:r>
              <a:rPr lang="en-GB" altLang="en-US" dirty="0">
                <a:solidFill>
                  <a:srgbClr val="E12F29"/>
                </a:solidFill>
                <a:latin typeface="Garamond" panose="02020404030301010803" pitchFamily="18" charset="0"/>
              </a:rPr>
              <a:t>: Sami </a:t>
            </a:r>
            <a:r>
              <a:rPr lang="en-GB" altLang="en-US" dirty="0" err="1">
                <a:solidFill>
                  <a:srgbClr val="E12F29"/>
                </a:solidFill>
                <a:latin typeface="Garamond" panose="02020404030301010803" pitchFamily="18" charset="0"/>
              </a:rPr>
              <a:t>moški</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študentje</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podoben</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letnik</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Nenaravna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naloga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Vpliv</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kolektivizma</a:t>
            </a:r>
            <a:r>
              <a:rPr lang="en-GB" altLang="en-US" dirty="0">
                <a:solidFill>
                  <a:srgbClr val="E12F29"/>
                </a:solidFill>
                <a:latin typeface="Garamond" panose="02020404030301010803" pitchFamily="18" charset="0"/>
              </a:rPr>
              <a:t>. </a:t>
            </a:r>
            <a:r>
              <a:rPr lang="en-GB" altLang="en-US" dirty="0" err="1">
                <a:solidFill>
                  <a:srgbClr val="E12F29"/>
                </a:solidFill>
                <a:latin typeface="Garamond" panose="02020404030301010803" pitchFamily="18" charset="0"/>
              </a:rPr>
              <a:t>Nizke</a:t>
            </a:r>
            <a:r>
              <a:rPr lang="en-GB" altLang="en-US" dirty="0">
                <a:solidFill>
                  <a:srgbClr val="E12F29"/>
                </a:solidFill>
                <a:latin typeface="Garamond" panose="02020404030301010803" pitchFamily="18" charset="0"/>
              </a:rPr>
              <a:t> stave.</a:t>
            </a:r>
            <a:endParaRPr lang="sl-SI" altLang="en-US" dirty="0">
              <a:solidFill>
                <a:srgbClr val="E12F29"/>
              </a:solidFill>
              <a:latin typeface="Garamond" panose="02020404030301010803" pitchFamily="18" charset="0"/>
            </a:endParaRPr>
          </a:p>
        </p:txBody>
      </p:sp>
      <p:grpSp>
        <p:nvGrpSpPr>
          <p:cNvPr id="15" name="Arrow">
            <a:extLst>
              <a:ext uri="{FF2B5EF4-FFF2-40B4-BE49-F238E27FC236}">
                <a16:creationId xmlns:a16="http://schemas.microsoft.com/office/drawing/2014/main" id="{C3C9B209-C89E-4FD7-961A-B67E9E9AE6DE}"/>
              </a:ext>
            </a:extLst>
          </p:cNvPr>
          <p:cNvGrpSpPr/>
          <p:nvPr/>
        </p:nvGrpSpPr>
        <p:grpSpPr>
          <a:xfrm>
            <a:off x="7581531" y="1449495"/>
            <a:ext cx="1020932" cy="701943"/>
            <a:chOff x="8285356" y="1728439"/>
            <a:chExt cx="1962615" cy="1271239"/>
          </a:xfrm>
        </p:grpSpPr>
        <p:cxnSp>
          <p:nvCxnSpPr>
            <p:cNvPr id="16" name="Straight Connector 15">
              <a:extLst>
                <a:ext uri="{FF2B5EF4-FFF2-40B4-BE49-F238E27FC236}">
                  <a16:creationId xmlns:a16="http://schemas.microsoft.com/office/drawing/2014/main" id="{24BEC77D-D9DE-4D2C-88D6-FF5E162A50E5}"/>
                </a:ext>
              </a:extLst>
            </p:cNvPr>
            <p:cNvCxnSpPr/>
            <p:nvPr/>
          </p:nvCxnSpPr>
          <p:spPr>
            <a:xfrm>
              <a:off x="8285356" y="2999678"/>
              <a:ext cx="1940312"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6BA421F-E9A6-426A-81AB-DA4E533E354F}"/>
                </a:ext>
              </a:extLst>
            </p:cNvPr>
            <p:cNvCxnSpPr/>
            <p:nvPr/>
          </p:nvCxnSpPr>
          <p:spPr>
            <a:xfrm flipV="1">
              <a:off x="10247971" y="1728439"/>
              <a:ext cx="0" cy="1271239"/>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1409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25</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367991" y="1277608"/>
            <a:ext cx="11704034" cy="722815"/>
          </a:xfrm>
        </p:spPr>
        <p:txBody>
          <a:bodyPr>
            <a:normAutofit/>
          </a:bodyPr>
          <a:lstStyle/>
          <a:p>
            <a:r>
              <a:rPr lang="en-GB" sz="4000" dirty="0" err="1">
                <a:solidFill>
                  <a:srgbClr val="E12F29"/>
                </a:solidFill>
                <a:latin typeface="Garamond" panose="02020404030301010803" pitchFamily="18" charset="0"/>
              </a:rPr>
              <a:t>Nauki</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na</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hitro</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367991" y="2488536"/>
            <a:ext cx="11704032" cy="3465363"/>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sz="2400" dirty="0">
                <a:latin typeface="Garamond" panose="02020404030301010803" pitchFamily="18" charset="0"/>
                <a:cs typeface="Garamond"/>
                <a:sym typeface="Garamond" pitchFamily="18" charset="0"/>
              </a:rPr>
              <a:t>Ne </a:t>
            </a:r>
            <a:r>
              <a:rPr lang="en-GB" sz="2400" dirty="0" err="1">
                <a:latin typeface="Garamond" panose="02020404030301010803" pitchFamily="18" charset="0"/>
                <a:cs typeface="Garamond"/>
                <a:sym typeface="Garamond" pitchFamily="18" charset="0"/>
              </a:rPr>
              <a:t>izplača</a:t>
            </a:r>
            <a:r>
              <a:rPr lang="en-GB" sz="2400" dirty="0">
                <a:latin typeface="Garamond" panose="02020404030301010803" pitchFamily="18" charset="0"/>
                <a:cs typeface="Garamond"/>
                <a:sym typeface="Garamond" pitchFamily="18" charset="0"/>
              </a:rPr>
              <a:t> se </a:t>
            </a:r>
            <a:r>
              <a:rPr lang="en-GB" sz="2400" dirty="0" err="1">
                <a:latin typeface="Garamond" panose="02020404030301010803" pitchFamily="18" charset="0"/>
                <a:cs typeface="Garamond"/>
                <a:sym typeface="Garamond" pitchFamily="18" charset="0"/>
              </a:rPr>
              <a:t>odgovarjati</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prevarantom</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iz</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firbca</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češ</a:t>
            </a:r>
            <a:r>
              <a:rPr lang="en-GB" sz="2400" dirty="0">
                <a:latin typeface="Garamond" panose="02020404030301010803" pitchFamily="18" charset="0"/>
                <a:cs typeface="Garamond"/>
                <a:sym typeface="Garamond" pitchFamily="18" charset="0"/>
              </a:rPr>
              <a:t>, </a:t>
            </a:r>
            <a:r>
              <a:rPr lang="en-GB" sz="2400" dirty="0">
                <a:solidFill>
                  <a:srgbClr val="E12F29"/>
                </a:solidFill>
                <a:latin typeface="Garamond" panose="02020404030301010803" pitchFamily="18" charset="0"/>
                <a:cs typeface="Garamond"/>
                <a:sym typeface="Garamond" pitchFamily="18" charset="0"/>
              </a:rPr>
              <a:t>“</a:t>
            </a:r>
            <a:r>
              <a:rPr lang="en-GB" sz="2400" i="1" dirty="0">
                <a:solidFill>
                  <a:srgbClr val="E12F29"/>
                </a:solidFill>
                <a:latin typeface="Garamond" panose="02020404030301010803" pitchFamily="18" charset="0"/>
                <a:cs typeface="Garamond"/>
                <a:sym typeface="Garamond" pitchFamily="18" charset="0"/>
              </a:rPr>
              <a:t>da </a:t>
            </a:r>
            <a:r>
              <a:rPr lang="en-GB" sz="2400" i="1" dirty="0" err="1">
                <a:solidFill>
                  <a:srgbClr val="E12F29"/>
                </a:solidFill>
                <a:latin typeface="Garamond" panose="02020404030301010803" pitchFamily="18" charset="0"/>
                <a:cs typeface="Garamond"/>
                <a:sym typeface="Garamond" pitchFamily="18" charset="0"/>
              </a:rPr>
              <a:t>vidimo</a:t>
            </a:r>
            <a:r>
              <a:rPr lang="en-GB" sz="2400" i="1" dirty="0">
                <a:solidFill>
                  <a:srgbClr val="E12F29"/>
                </a:solidFill>
                <a:latin typeface="Garamond" panose="02020404030301010803" pitchFamily="18" charset="0"/>
                <a:cs typeface="Garamond"/>
                <a:sym typeface="Garamond" pitchFamily="18" charset="0"/>
              </a:rPr>
              <a:t>, </a:t>
            </a:r>
            <a:r>
              <a:rPr lang="en-GB" sz="2400" i="1" dirty="0" err="1">
                <a:solidFill>
                  <a:srgbClr val="E12F29"/>
                </a:solidFill>
                <a:latin typeface="Garamond" panose="02020404030301010803" pitchFamily="18" charset="0"/>
                <a:cs typeface="Garamond"/>
                <a:sym typeface="Garamond" pitchFamily="18" charset="0"/>
              </a:rPr>
              <a:t>kako</a:t>
            </a:r>
            <a:r>
              <a:rPr lang="en-GB" sz="2400" i="1" dirty="0">
                <a:solidFill>
                  <a:srgbClr val="E12F29"/>
                </a:solidFill>
                <a:latin typeface="Garamond" panose="02020404030301010803" pitchFamily="18" charset="0"/>
                <a:cs typeface="Garamond"/>
                <a:sym typeface="Garamond" pitchFamily="18" charset="0"/>
              </a:rPr>
              <a:t> me </a:t>
            </a:r>
            <a:r>
              <a:rPr lang="en-GB" sz="2400" i="1" dirty="0" err="1">
                <a:solidFill>
                  <a:srgbClr val="E12F29"/>
                </a:solidFill>
                <a:latin typeface="Garamond" panose="02020404030301010803" pitchFamily="18" charset="0"/>
                <a:cs typeface="Garamond"/>
                <a:sym typeface="Garamond" pitchFamily="18" charset="0"/>
              </a:rPr>
              <a:t>bo</a:t>
            </a:r>
            <a:r>
              <a:rPr lang="en-GB" sz="2400" i="1" dirty="0">
                <a:solidFill>
                  <a:srgbClr val="E12F29"/>
                </a:solidFill>
                <a:latin typeface="Garamond" panose="02020404030301010803" pitchFamily="18" charset="0"/>
                <a:cs typeface="Garamond"/>
                <a:sym typeface="Garamond" pitchFamily="18" charset="0"/>
              </a:rPr>
              <a:t> hotel </a:t>
            </a:r>
            <a:r>
              <a:rPr lang="en-GB" sz="2400" i="1" dirty="0" err="1">
                <a:solidFill>
                  <a:srgbClr val="E12F29"/>
                </a:solidFill>
                <a:latin typeface="Garamond" panose="02020404030301010803" pitchFamily="18" charset="0"/>
                <a:cs typeface="Garamond"/>
                <a:sym typeface="Garamond" pitchFamily="18" charset="0"/>
              </a:rPr>
              <a:t>prinesti</a:t>
            </a:r>
            <a:r>
              <a:rPr lang="en-GB" sz="2400" i="1" dirty="0">
                <a:solidFill>
                  <a:srgbClr val="E12F29"/>
                </a:solidFill>
                <a:latin typeface="Garamond" panose="02020404030301010803" pitchFamily="18" charset="0"/>
                <a:cs typeface="Garamond"/>
                <a:sym typeface="Garamond" pitchFamily="18" charset="0"/>
              </a:rPr>
              <a:t> </a:t>
            </a:r>
            <a:r>
              <a:rPr lang="en-GB" sz="2400" i="1" dirty="0" err="1">
                <a:solidFill>
                  <a:srgbClr val="E12F29"/>
                </a:solidFill>
                <a:latin typeface="Garamond" panose="02020404030301010803" pitchFamily="18" charset="0"/>
                <a:cs typeface="Garamond"/>
                <a:sym typeface="Garamond" pitchFamily="18" charset="0"/>
              </a:rPr>
              <a:t>okrog</a:t>
            </a:r>
            <a:r>
              <a:rPr lang="en-GB" sz="2400" dirty="0">
                <a:solidFill>
                  <a:srgbClr val="E12F29"/>
                </a:solidFill>
                <a:latin typeface="Garamond" panose="02020404030301010803" pitchFamily="18" charset="0"/>
                <a:cs typeface="Garamond"/>
                <a:sym typeface="Garamond" pitchFamily="18" charset="0"/>
              </a:rPr>
              <a:t>”</a:t>
            </a:r>
            <a:r>
              <a:rPr lang="en-GB" sz="2400" dirty="0">
                <a:latin typeface="Garamond" panose="02020404030301010803" pitchFamily="18" charset="0"/>
                <a:cs typeface="Garamond"/>
                <a:sym typeface="Garamond" pitchFamily="18" charset="0"/>
              </a:rPr>
              <a:t>. </a:t>
            </a:r>
            <a:r>
              <a:rPr lang="sl-SI" sz="2400" dirty="0">
                <a:latin typeface="Garamond" panose="02020404030301010803" pitchFamily="18" charset="0"/>
                <a:cs typeface="Garamond"/>
                <a:sym typeface="Garamond" pitchFamily="18" charset="0"/>
              </a:rPr>
              <a:t>V skoraj vseh primerih se dopisovanje s prevaranti slabo konča. Prevaranti imajo službo, za firbce pa je to hobi</a:t>
            </a:r>
            <a:r>
              <a:rPr lang="en-GB" sz="2400" dirty="0">
                <a:latin typeface="Garamond" panose="02020404030301010803" pitchFamily="18" charset="0"/>
                <a:cs typeface="Garamond"/>
                <a:sym typeface="Garamond" pitchFamily="18" charset="0"/>
              </a:rPr>
              <a:t>.</a:t>
            </a:r>
            <a:r>
              <a:rPr lang="sl-SI"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Če</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ste</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radovedni</a:t>
            </a:r>
            <a:r>
              <a:rPr lang="en-GB" sz="2400" dirty="0">
                <a:latin typeface="Garamond" panose="02020404030301010803" pitchFamily="18" charset="0"/>
                <a:cs typeface="Garamond"/>
                <a:sym typeface="Garamond" pitchFamily="18" charset="0"/>
              </a:rPr>
              <a:t>, </a:t>
            </a:r>
            <a:r>
              <a:rPr lang="en-GB" sz="2400" dirty="0" err="1">
                <a:latin typeface="Garamond" panose="02020404030301010803" pitchFamily="18" charset="0"/>
                <a:cs typeface="Garamond"/>
                <a:sym typeface="Garamond" pitchFamily="18" charset="0"/>
              </a:rPr>
              <a:t>raje</a:t>
            </a:r>
            <a:r>
              <a:rPr lang="en-GB" sz="2400" dirty="0">
                <a:latin typeface="Garamond" panose="02020404030301010803" pitchFamily="18" charset="0"/>
                <a:cs typeface="Garamond"/>
                <a:sym typeface="Garamond" pitchFamily="18" charset="0"/>
              </a:rPr>
              <a:t> </a:t>
            </a:r>
            <a:r>
              <a:rPr lang="sl-SI" sz="2400" dirty="0">
                <a:latin typeface="Garamond" panose="02020404030301010803" pitchFamily="18" charset="0"/>
                <a:cs typeface="Garamond"/>
                <a:sym typeface="Garamond" pitchFamily="18" charset="0"/>
              </a:rPr>
              <a:t>preberi</a:t>
            </a:r>
            <a:r>
              <a:rPr lang="en-GB" sz="2400" dirty="0" err="1">
                <a:latin typeface="Garamond" panose="02020404030301010803" pitchFamily="18" charset="0"/>
                <a:cs typeface="Garamond"/>
                <a:sym typeface="Garamond" pitchFamily="18" charset="0"/>
              </a:rPr>
              <a:t>te</a:t>
            </a:r>
            <a:r>
              <a:rPr lang="sl-SI" sz="2400" dirty="0">
                <a:latin typeface="Garamond" panose="02020404030301010803" pitchFamily="18" charset="0"/>
                <a:cs typeface="Garamond"/>
                <a:sym typeface="Garamond" pitchFamily="18" charset="0"/>
              </a:rPr>
              <a:t> kako knjigo o </a:t>
            </a:r>
            <a:r>
              <a:rPr lang="en-GB" sz="2400" dirty="0" err="1">
                <a:latin typeface="Garamond" panose="02020404030301010803" pitchFamily="18" charset="0"/>
                <a:cs typeface="Garamond"/>
                <a:sym typeface="Garamond" pitchFamily="18" charset="0"/>
              </a:rPr>
              <a:t>prevarah</a:t>
            </a:r>
            <a:r>
              <a:rPr lang="en-GB" sz="2400" dirty="0">
                <a:latin typeface="Garamond" panose="02020404030301010803" pitchFamily="18" charset="0"/>
                <a:cs typeface="Garamond"/>
                <a:sym typeface="Garamond" pitchFamily="18" charset="0"/>
              </a:rPr>
              <a:t>.</a:t>
            </a:r>
            <a:endParaRPr lang="sl-SI" sz="2400" dirty="0">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r>
              <a:rPr lang="pt-BR" sz="2400" i="1" dirty="0">
                <a:solidFill>
                  <a:srgbClr val="E12F29"/>
                </a:solidFill>
                <a:latin typeface="Garamond" panose="02020404030301010803" pitchFamily="18" charset="0"/>
                <a:cs typeface="Garamond"/>
                <a:sym typeface="Garamond" pitchFamily="18" charset="0"/>
              </a:rPr>
              <a:t>Na méd se muhe love, na sladke besede ljudje</a:t>
            </a:r>
            <a:r>
              <a:rPr lang="pt-BR" sz="2400" dirty="0">
                <a:solidFill>
                  <a:srgbClr val="E12F29"/>
                </a:solidFill>
                <a:latin typeface="Garamond" panose="02020404030301010803" pitchFamily="18" charset="0"/>
                <a:cs typeface="Garamond"/>
                <a:sym typeface="Garamond" pitchFamily="18" charset="0"/>
              </a:rPr>
              <a:t>.</a:t>
            </a:r>
            <a:r>
              <a:rPr lang="pt-BR" sz="2400" dirty="0">
                <a:latin typeface="Garamond" panose="02020404030301010803" pitchFamily="18" charset="0"/>
                <a:cs typeface="Garamond"/>
                <a:sym typeface="Garamond" pitchFamily="18" charset="0"/>
              </a:rPr>
              <a:t> </a:t>
            </a:r>
            <a:r>
              <a:rPr lang="en-GB" sz="2400" dirty="0">
                <a:latin typeface="Garamond" panose="02020404030301010803" pitchFamily="18" charset="0"/>
                <a:cs typeface="Garamond"/>
                <a:sym typeface="Garamond" pitchFamily="18" charset="0"/>
              </a:rPr>
              <a:t>P</a:t>
            </a:r>
            <a:r>
              <a:rPr lang="sl-SI" sz="2400" dirty="0" err="1">
                <a:latin typeface="Garamond" panose="02020404030301010803" pitchFamily="18" charset="0"/>
                <a:cs typeface="Garamond"/>
                <a:sym typeface="Garamond" pitchFamily="18" charset="0"/>
              </a:rPr>
              <a:t>ri</a:t>
            </a:r>
            <a:r>
              <a:rPr lang="sl-SI" sz="2400" dirty="0">
                <a:latin typeface="Garamond" panose="02020404030301010803" pitchFamily="18" charset="0"/>
                <a:cs typeface="Garamond"/>
                <a:sym typeface="Garamond" pitchFamily="18" charset="0"/>
              </a:rPr>
              <a:t> vsaki merjeni prevari je pri vsaki stopnji vsaj en merjen mehanizem statistično pomemben.</a:t>
            </a:r>
          </a:p>
          <a:p>
            <a:pPr>
              <a:lnSpc>
                <a:spcPct val="100000"/>
              </a:lnSpc>
              <a:spcBef>
                <a:spcPts val="536"/>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Najbolj učinkovite prevare so prevare spletnih dražb.</a:t>
            </a:r>
          </a:p>
          <a:p>
            <a:pPr>
              <a:lnSpc>
                <a:spcPct val="100000"/>
              </a:lnSpc>
              <a:spcBef>
                <a:spcPts val="536"/>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Najbolj emocionalno škodljive so prevare strtih src.</a:t>
            </a:r>
            <a:r>
              <a:rPr lang="en-GB" sz="2400" dirty="0">
                <a:latin typeface="Garamond" panose="02020404030301010803" pitchFamily="18" charset="0"/>
                <a:cs typeface="Garamond"/>
                <a:sym typeface="Garamond" pitchFamily="18" charset="0"/>
              </a:rPr>
              <a:t> </a:t>
            </a:r>
            <a:r>
              <a:rPr lang="en-GB" sz="2400" i="1" dirty="0">
                <a:solidFill>
                  <a:srgbClr val="E12F29"/>
                </a:solidFill>
                <a:latin typeface="Garamond" panose="02020404030301010803" pitchFamily="18" charset="0"/>
                <a:cs typeface="Garamond"/>
                <a:sym typeface="Garamond" pitchFamily="18" charset="0"/>
              </a:rPr>
              <a:t>Well, duh.</a:t>
            </a:r>
            <a:endParaRPr lang="sl-SI" sz="2400" i="1" dirty="0">
              <a:solidFill>
                <a:srgbClr val="E12F29"/>
              </a:solidFill>
              <a:latin typeface="Garamond" panose="02020404030301010803" pitchFamily="18" charset="0"/>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r>
              <a:rPr lang="sl-SI" sz="2400" dirty="0">
                <a:latin typeface="Garamond" panose="02020404030301010803" pitchFamily="18" charset="0"/>
                <a:cs typeface="Garamond"/>
                <a:sym typeface="Garamond" pitchFamily="18" charset="0"/>
              </a:rPr>
              <a:t>Najvišje finančne izgube žrtve utrpijo pri piramidnih shemah.</a:t>
            </a:r>
            <a:endParaRPr lang="sl-SI" dirty="0">
              <a:latin typeface="Garamond" panose="02020404030301010803" pitchFamily="18" charset="0"/>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Picture 7" descr="Text&#10;&#10;Description automatically generated">
            <a:extLst>
              <a:ext uri="{FF2B5EF4-FFF2-40B4-BE49-F238E27FC236}">
                <a16:creationId xmlns:a16="http://schemas.microsoft.com/office/drawing/2014/main" id="{7B3F7E2A-3B57-481D-AA11-6AF95C503ADC}"/>
              </a:ext>
            </a:extLst>
          </p:cNvPr>
          <p:cNvPicPr>
            <a:picLocks noChangeAspect="1"/>
          </p:cNvPicPr>
          <p:nvPr/>
        </p:nvPicPr>
        <p:blipFill rotWithShape="1">
          <a:blip r:embed="rId3">
            <a:extLst>
              <a:ext uri="{28A0092B-C50C-407E-A947-70E740481C1C}">
                <a14:useLocalDpi xmlns:a14="http://schemas.microsoft.com/office/drawing/2010/main" val="0"/>
              </a:ext>
            </a:extLst>
          </a:blip>
          <a:srcRect l="10002" t="21735" r="8068" b="15567"/>
          <a:stretch/>
        </p:blipFill>
        <p:spPr>
          <a:xfrm>
            <a:off x="8939597" y="171676"/>
            <a:ext cx="2972627" cy="2274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7" name="Straight Connector 6">
            <a:extLst>
              <a:ext uri="{FF2B5EF4-FFF2-40B4-BE49-F238E27FC236}">
                <a16:creationId xmlns:a16="http://schemas.microsoft.com/office/drawing/2014/main" id="{DF8E90B6-41AF-43A8-87AD-C1D4D2388E83}"/>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651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26</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Socialni</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pedagogi</a:t>
            </a:r>
            <a:r>
              <a:rPr lang="en-GB" sz="4000" dirty="0">
                <a:solidFill>
                  <a:srgbClr val="E12F29"/>
                </a:solidFill>
                <a:latin typeface="Garamond" panose="02020404030301010803" pitchFamily="18" charset="0"/>
              </a:rPr>
              <a:t> in </a:t>
            </a:r>
            <a:r>
              <a:rPr lang="en-GB" sz="4000" dirty="0" err="1">
                <a:solidFill>
                  <a:srgbClr val="E12F29"/>
                </a:solidFill>
                <a:latin typeface="Garamond" panose="02020404030301010803" pitchFamily="18" charset="0"/>
              </a:rPr>
              <a:t>prevare</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154265"/>
            <a:ext cx="9104364" cy="3630946"/>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Socialnopedagoške</a:t>
            </a:r>
            <a:r>
              <a:rPr lang="en-GB" dirty="0">
                <a:latin typeface="Garamond"/>
                <a:cs typeface="Garamond"/>
                <a:sym typeface="Garamond" pitchFamily="18" charset="0"/>
              </a:rPr>
              <a:t> </a:t>
            </a:r>
            <a:r>
              <a:rPr lang="en-GB" dirty="0" err="1">
                <a:latin typeface="Garamond"/>
                <a:cs typeface="Garamond"/>
                <a:sym typeface="Garamond" pitchFamily="18" charset="0"/>
              </a:rPr>
              <a:t>ciljne</a:t>
            </a:r>
            <a:r>
              <a:rPr lang="en-GB" dirty="0">
                <a:latin typeface="Garamond"/>
                <a:cs typeface="Garamond"/>
                <a:sym typeface="Garamond" pitchFamily="18" charset="0"/>
              </a:rPr>
              <a:t> </a:t>
            </a:r>
            <a:r>
              <a:rPr lang="en-GB" dirty="0" err="1">
                <a:latin typeface="Garamond"/>
                <a:cs typeface="Garamond"/>
                <a:sym typeface="Garamond" pitchFamily="18" charset="0"/>
              </a:rPr>
              <a:t>skupine</a:t>
            </a:r>
            <a:r>
              <a:rPr lang="en-GB" dirty="0">
                <a:latin typeface="Garamond"/>
                <a:cs typeface="Garamond"/>
                <a:sym typeface="Garamond" pitchFamily="18" charset="0"/>
              </a:rPr>
              <a:t> </a:t>
            </a:r>
            <a:r>
              <a:rPr lang="en-GB" dirty="0" err="1">
                <a:latin typeface="Garamond"/>
                <a:cs typeface="Garamond"/>
                <a:sym typeface="Garamond" pitchFamily="18" charset="0"/>
              </a:rPr>
              <a:t>niso</a:t>
            </a:r>
            <a:r>
              <a:rPr lang="en-GB" dirty="0">
                <a:latin typeface="Garamond"/>
                <a:cs typeface="Garamond"/>
                <a:sym typeface="Garamond" pitchFamily="18" charset="0"/>
              </a:rPr>
              <a:t> </a:t>
            </a:r>
            <a:r>
              <a:rPr lang="en-GB" dirty="0" err="1">
                <a:latin typeface="Garamond"/>
                <a:cs typeface="Garamond"/>
                <a:sym typeface="Garamond" pitchFamily="18" charset="0"/>
              </a:rPr>
              <a:t>nič</a:t>
            </a:r>
            <a:r>
              <a:rPr lang="en-GB" dirty="0">
                <a:latin typeface="Garamond"/>
                <a:cs typeface="Garamond"/>
                <a:sym typeface="Garamond" pitchFamily="18" charset="0"/>
              </a:rPr>
              <a:t>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ali</a:t>
            </a:r>
            <a:r>
              <a:rPr lang="en-GB" dirty="0">
                <a:latin typeface="Garamond"/>
                <a:cs typeface="Garamond"/>
                <a:sym typeface="Garamond" pitchFamily="18" charset="0"/>
              </a:rPr>
              <a:t> </a:t>
            </a:r>
            <a:r>
              <a:rPr lang="en-GB" dirty="0" err="1">
                <a:latin typeface="Garamond"/>
                <a:cs typeface="Garamond"/>
                <a:sym typeface="Garamond" pitchFamily="18" charset="0"/>
              </a:rPr>
              <a:t>manj</a:t>
            </a:r>
            <a:r>
              <a:rPr lang="en-GB" dirty="0">
                <a:latin typeface="Garamond"/>
                <a:cs typeface="Garamond"/>
                <a:sym typeface="Garamond" pitchFamily="18" charset="0"/>
              </a:rPr>
              <a:t> </a:t>
            </a:r>
            <a:r>
              <a:rPr lang="en-GB" dirty="0" err="1">
                <a:latin typeface="Garamond"/>
                <a:cs typeface="Garamond"/>
                <a:sym typeface="Garamond" pitchFamily="18" charset="0"/>
              </a:rPr>
              <a:t>izpostavljene</a:t>
            </a:r>
            <a:r>
              <a:rPr lang="en-GB" dirty="0">
                <a:latin typeface="Garamond"/>
                <a:cs typeface="Garamond"/>
                <a:sym typeface="Garamond" pitchFamily="18" charset="0"/>
              </a:rPr>
              <a:t> </a:t>
            </a:r>
            <a:r>
              <a:rPr lang="en-GB" dirty="0" err="1">
                <a:latin typeface="Garamond"/>
                <a:cs typeface="Garamond"/>
                <a:sym typeface="Garamond" pitchFamily="18" charset="0"/>
              </a:rPr>
              <a:t>kot</a:t>
            </a:r>
            <a:r>
              <a:rPr lang="en-GB" dirty="0">
                <a:latin typeface="Garamond"/>
                <a:cs typeface="Garamond"/>
                <a:sym typeface="Garamond" pitchFamily="18" charset="0"/>
              </a:rPr>
              <a:t> </a:t>
            </a:r>
            <a:r>
              <a:rPr lang="en-GB" dirty="0" err="1">
                <a:latin typeface="Garamond"/>
                <a:cs typeface="Garamond"/>
                <a:sym typeface="Garamond" pitchFamily="18" charset="0"/>
              </a:rPr>
              <a:t>druge</a:t>
            </a:r>
            <a:r>
              <a:rPr lang="en-GB" dirty="0">
                <a:latin typeface="Garamond"/>
                <a:cs typeface="Garamond"/>
                <a:sym typeface="Garamond" pitchFamily="18" charset="0"/>
              </a:rPr>
              <a:t>. </a:t>
            </a:r>
            <a:r>
              <a:rPr lang="en-GB" dirty="0" err="1">
                <a:latin typeface="Garamond"/>
                <a:cs typeface="Garamond"/>
                <a:sym typeface="Garamond" pitchFamily="18" charset="0"/>
              </a:rPr>
              <a:t>Torej</a:t>
            </a:r>
            <a:r>
              <a:rPr lang="en-GB" dirty="0">
                <a:latin typeface="Garamond"/>
                <a:cs typeface="Garamond"/>
                <a:sym typeface="Garamond" pitchFamily="18" charset="0"/>
              </a:rPr>
              <a:t>, </a:t>
            </a:r>
            <a:r>
              <a:rPr lang="en-GB" dirty="0" err="1">
                <a:latin typeface="Garamond"/>
                <a:cs typeface="Garamond"/>
                <a:sym typeface="Garamond" pitchFamily="18" charset="0"/>
              </a:rPr>
              <a:t>če</a:t>
            </a:r>
            <a:r>
              <a:rPr lang="en-GB" dirty="0">
                <a:latin typeface="Garamond"/>
                <a:cs typeface="Garamond"/>
                <a:sym typeface="Garamond" pitchFamily="18" charset="0"/>
              </a:rPr>
              <a:t> </a:t>
            </a:r>
            <a:r>
              <a:rPr lang="en-GB" dirty="0" err="1">
                <a:latin typeface="Garamond"/>
                <a:cs typeface="Garamond"/>
                <a:sym typeface="Garamond" pitchFamily="18" charset="0"/>
              </a:rPr>
              <a:t>pomagamo</a:t>
            </a:r>
            <a:r>
              <a:rPr lang="en-GB" dirty="0">
                <a:latin typeface="Garamond"/>
                <a:cs typeface="Garamond"/>
                <a:sym typeface="Garamond" pitchFamily="18" charset="0"/>
              </a:rPr>
              <a:t> </a:t>
            </a:r>
            <a:r>
              <a:rPr lang="en-GB" dirty="0" err="1">
                <a:latin typeface="Garamond"/>
                <a:cs typeface="Garamond"/>
                <a:sym typeface="Garamond" pitchFamily="18" charset="0"/>
              </a:rPr>
              <a:t>našim</a:t>
            </a:r>
            <a:r>
              <a:rPr lang="en-GB" dirty="0">
                <a:latin typeface="Garamond"/>
                <a:cs typeface="Garamond"/>
                <a:sym typeface="Garamond" pitchFamily="18" charset="0"/>
              </a:rPr>
              <a:t> </a:t>
            </a:r>
            <a:r>
              <a:rPr lang="en-GB" dirty="0" err="1">
                <a:latin typeface="Garamond"/>
                <a:cs typeface="Garamond"/>
                <a:sym typeface="Garamond" pitchFamily="18" charset="0"/>
              </a:rPr>
              <a:t>odjemalcem</a:t>
            </a:r>
            <a:r>
              <a:rPr lang="en-GB" dirty="0">
                <a:latin typeface="Garamond"/>
                <a:cs typeface="Garamond"/>
                <a:sym typeface="Garamond" pitchFamily="18" charset="0"/>
              </a:rPr>
              <a:t>, </a:t>
            </a:r>
            <a:r>
              <a:rPr lang="en-GB" dirty="0" err="1">
                <a:latin typeface="Garamond"/>
                <a:cs typeface="Garamond"/>
                <a:sym typeface="Garamond" pitchFamily="18" charset="0"/>
              </a:rPr>
              <a:t>pomagamo</a:t>
            </a:r>
            <a:r>
              <a:rPr lang="en-GB" dirty="0">
                <a:latin typeface="Garamond"/>
                <a:cs typeface="Garamond"/>
                <a:sym typeface="Garamond" pitchFamily="18" charset="0"/>
              </a:rPr>
              <a:t> </a:t>
            </a:r>
            <a:r>
              <a:rPr lang="en-GB" dirty="0" err="1">
                <a:latin typeface="Garamond"/>
                <a:cs typeface="Garamond"/>
                <a:sym typeface="Garamond" pitchFamily="18" charset="0"/>
              </a:rPr>
              <a:t>tudi</a:t>
            </a:r>
            <a:r>
              <a:rPr lang="en-GB" dirty="0">
                <a:latin typeface="Garamond"/>
                <a:cs typeface="Garamond"/>
                <a:sym typeface="Garamond" pitchFamily="18" charset="0"/>
              </a:rPr>
              <a:t> </a:t>
            </a:r>
            <a:r>
              <a:rPr lang="en-GB" dirty="0" err="1">
                <a:latin typeface="Garamond"/>
                <a:cs typeface="Garamond"/>
                <a:sym typeface="Garamond" pitchFamily="18" charset="0"/>
              </a:rPr>
              <a:t>ostalim</a:t>
            </a:r>
            <a:r>
              <a:rPr lang="en-GB" dirty="0">
                <a:latin typeface="Garamond"/>
                <a:cs typeface="Garamond"/>
                <a:sym typeface="Garamond" pitchFamily="18" charset="0"/>
              </a:rPr>
              <a:t>. In </a:t>
            </a:r>
            <a:r>
              <a:rPr lang="en-GB" dirty="0" err="1">
                <a:latin typeface="Garamond"/>
                <a:cs typeface="Garamond"/>
                <a:sym typeface="Garamond" pitchFamily="18" charset="0"/>
              </a:rPr>
              <a:t>obratno</a:t>
            </a:r>
            <a:r>
              <a:rPr lang="en-GB" dirty="0">
                <a:latin typeface="Garamond"/>
                <a:cs typeface="Garamond"/>
                <a:sym typeface="Garamond" pitchFamily="18" charset="0"/>
              </a:rPr>
              <a:t>. </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Vključujemo</a:t>
            </a:r>
            <a:r>
              <a:rPr lang="en-GB" dirty="0">
                <a:latin typeface="Garamond"/>
                <a:cs typeface="Garamond"/>
                <a:sym typeface="Garamond" pitchFamily="18" charset="0"/>
              </a:rPr>
              <a:t> se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treh</a:t>
            </a:r>
            <a:r>
              <a:rPr lang="en-GB" dirty="0">
                <a:latin typeface="Garamond"/>
                <a:cs typeface="Garamond"/>
                <a:sym typeface="Garamond" pitchFamily="18" charset="0"/>
              </a:rPr>
              <a:t> </a:t>
            </a:r>
            <a:r>
              <a:rPr lang="en-GB" dirty="0" err="1">
                <a:latin typeface="Garamond"/>
                <a:cs typeface="Garamond"/>
                <a:sym typeface="Garamond" pitchFamily="18" charset="0"/>
              </a:rPr>
              <a:t>točkah</a:t>
            </a:r>
            <a:r>
              <a:rPr lang="en-GB" dirty="0">
                <a:latin typeface="Garamond"/>
                <a:cs typeface="Garamond"/>
                <a:sym typeface="Garamond" pitchFamily="18" charset="0"/>
              </a:rPr>
              <a:t>:</a:t>
            </a:r>
          </a:p>
          <a:p>
            <a:pPr lvl="1">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1. Pred izgubo blaginje</a:t>
            </a:r>
            <a:r>
              <a:rPr lang="en-GB" dirty="0">
                <a:latin typeface="Garamond"/>
                <a:cs typeface="Garamond"/>
                <a:sym typeface="Garamond" pitchFamily="18" charset="0"/>
              </a:rPr>
              <a:t> (</a:t>
            </a:r>
            <a:r>
              <a:rPr lang="en-GB" i="1" dirty="0" err="1">
                <a:latin typeface="Garamond"/>
                <a:cs typeface="Garamond"/>
                <a:sym typeface="Garamond" pitchFamily="18" charset="0"/>
              </a:rPr>
              <a:t>preventiva</a:t>
            </a:r>
            <a:r>
              <a:rPr lang="en-GB" dirty="0">
                <a:latin typeface="Garamond"/>
                <a:cs typeface="Garamond"/>
                <a:sym typeface="Garamond" pitchFamily="18" charset="0"/>
              </a:rPr>
              <a:t>).</a:t>
            </a:r>
            <a:endParaRPr lang="sl-SI" dirty="0">
              <a:latin typeface="Garamond"/>
              <a:cs typeface="Garamond"/>
              <a:sym typeface="Garamond" pitchFamily="18" charset="0"/>
            </a:endParaRPr>
          </a:p>
          <a:p>
            <a:pPr lvl="1">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 Med samo prevaro</a:t>
            </a:r>
            <a:r>
              <a:rPr lang="en-GB" dirty="0">
                <a:latin typeface="Garamond"/>
                <a:cs typeface="Garamond"/>
                <a:sym typeface="Garamond" pitchFamily="18" charset="0"/>
              </a:rPr>
              <a:t> (</a:t>
            </a:r>
            <a:r>
              <a:rPr lang="en-GB" i="1" dirty="0" err="1">
                <a:latin typeface="Garamond"/>
                <a:cs typeface="Garamond"/>
                <a:sym typeface="Garamond" pitchFamily="18" charset="0"/>
              </a:rPr>
              <a:t>usmerjanje</a:t>
            </a:r>
            <a:r>
              <a:rPr lang="en-GB" dirty="0">
                <a:latin typeface="Garamond"/>
                <a:cs typeface="Garamond"/>
                <a:sym typeface="Garamond" pitchFamily="18" charset="0"/>
              </a:rPr>
              <a:t>).</a:t>
            </a:r>
            <a:endParaRPr lang="sl-SI" dirty="0">
              <a:latin typeface="Garamond"/>
              <a:cs typeface="Garamond"/>
              <a:sym typeface="Garamond" pitchFamily="18" charset="0"/>
            </a:endParaRPr>
          </a:p>
          <a:p>
            <a:pPr lvl="1">
              <a:lnSpc>
                <a:spcPct val="100000"/>
              </a:lnSpc>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3. Po izgubi blaginje</a:t>
            </a:r>
            <a:r>
              <a:rPr lang="en-GB" dirty="0">
                <a:latin typeface="Garamond"/>
                <a:cs typeface="Garamond"/>
                <a:sym typeface="Garamond" pitchFamily="18" charset="0"/>
              </a:rPr>
              <a:t> (</a:t>
            </a:r>
            <a:r>
              <a:rPr lang="en-GB" i="1" dirty="0" err="1">
                <a:latin typeface="Garamond"/>
                <a:cs typeface="Garamond"/>
                <a:sym typeface="Garamond" pitchFamily="18" charset="0"/>
              </a:rPr>
              <a:t>sanacija</a:t>
            </a:r>
            <a:r>
              <a:rPr lang="en-GB" dirty="0">
                <a:latin typeface="Garamond"/>
                <a:cs typeface="Garamond"/>
                <a:sym typeface="Garamond" pitchFamily="18" charset="0"/>
              </a:rPr>
              <a:t>).</a:t>
            </a: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9" name="Picture 8">
            <a:extLst>
              <a:ext uri="{FF2B5EF4-FFF2-40B4-BE49-F238E27FC236}">
                <a16:creationId xmlns:a16="http://schemas.microsoft.com/office/drawing/2014/main" id="{C655FBE2-CE16-43FD-ADEE-A6C5D19F17E7}"/>
              </a:ext>
            </a:extLst>
          </p:cNvPr>
          <p:cNvPicPr>
            <a:picLocks noChangeAspect="1"/>
          </p:cNvPicPr>
          <p:nvPr/>
        </p:nvPicPr>
        <p:blipFill rotWithShape="1">
          <a:blip r:embed="rId3">
            <a:extLst>
              <a:ext uri="{28A0092B-C50C-407E-A947-70E740481C1C}">
                <a14:useLocalDpi xmlns:a14="http://schemas.microsoft.com/office/drawing/2010/main" val="0"/>
              </a:ext>
            </a:extLst>
          </a:blip>
          <a:srcRect l="37868" t="3696" r="28924" b="6723"/>
          <a:stretch/>
        </p:blipFill>
        <p:spPr>
          <a:xfrm>
            <a:off x="10150820" y="1277608"/>
            <a:ext cx="1824500" cy="48375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8754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27</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a:solidFill>
                  <a:srgbClr val="E12F29"/>
                </a:solidFill>
                <a:latin typeface="Garamond" panose="02020404030301010803" pitchFamily="18" charset="0"/>
              </a:rPr>
              <a:t>1. </a:t>
            </a:r>
            <a:r>
              <a:rPr lang="en-GB" sz="4000" dirty="0" err="1">
                <a:solidFill>
                  <a:srgbClr val="E12F29"/>
                </a:solidFill>
                <a:latin typeface="Garamond" panose="02020404030301010803" pitchFamily="18" charset="0"/>
              </a:rPr>
              <a:t>Preventiva</a:t>
            </a:r>
            <a:r>
              <a:rPr lang="en-GB" sz="4000" dirty="0">
                <a:solidFill>
                  <a:srgbClr val="E12F29"/>
                </a:solidFill>
                <a:latin typeface="Garamond" panose="02020404030301010803" pitchFamily="18" charset="0"/>
              </a:rPr>
              <a:t> in </a:t>
            </a:r>
            <a:r>
              <a:rPr lang="en-GB" sz="4000" dirty="0" err="1">
                <a:solidFill>
                  <a:srgbClr val="E12F29"/>
                </a:solidFill>
                <a:latin typeface="Garamond" panose="02020404030301010803" pitchFamily="18" charset="0"/>
              </a:rPr>
              <a:t>preventivne</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kampanje</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1890944" y="2752076"/>
            <a:ext cx="8575829" cy="3329127"/>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Preventivne</a:t>
            </a:r>
            <a:r>
              <a:rPr lang="en-GB" dirty="0">
                <a:latin typeface="Garamond"/>
                <a:cs typeface="Garamond"/>
                <a:sym typeface="Garamond" pitchFamily="18" charset="0"/>
              </a:rPr>
              <a:t> </a:t>
            </a:r>
            <a:r>
              <a:rPr lang="en-GB" dirty="0" err="1">
                <a:latin typeface="Garamond"/>
                <a:cs typeface="Garamond"/>
                <a:sym typeface="Garamond" pitchFamily="18" charset="0"/>
              </a:rPr>
              <a:t>kampanje</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splošno</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ne </a:t>
            </a:r>
            <a:r>
              <a:rPr lang="en-GB" dirty="0" err="1">
                <a:solidFill>
                  <a:srgbClr val="E12F29"/>
                </a:solidFill>
                <a:latin typeface="Garamond"/>
                <a:cs typeface="Garamond"/>
                <a:sym typeface="Garamond" pitchFamily="18" charset="0"/>
              </a:rPr>
              <a:t>delujejo</a:t>
            </a:r>
            <a:r>
              <a:rPr lang="en-GB" dirty="0">
                <a:latin typeface="Garamond"/>
                <a:cs typeface="Garamond"/>
                <a:sym typeface="Garamond" pitchFamily="18" charset="0"/>
              </a:rPr>
              <a:t>. (</a:t>
            </a:r>
            <a:r>
              <a:rPr lang="en-GB" i="1" dirty="0" err="1">
                <a:latin typeface="Garamond"/>
                <a:cs typeface="Garamond"/>
                <a:sym typeface="Garamond" pitchFamily="18" charset="0"/>
              </a:rPr>
              <a:t>moje</a:t>
            </a:r>
            <a:r>
              <a:rPr lang="en-GB" i="1" dirty="0">
                <a:latin typeface="Garamond"/>
                <a:cs typeface="Garamond"/>
                <a:sym typeface="Garamond" pitchFamily="18" charset="0"/>
              </a:rPr>
              <a:t> </a:t>
            </a:r>
            <a:r>
              <a:rPr lang="en-GB" i="1" dirty="0" err="1">
                <a:latin typeface="Garamond"/>
                <a:cs typeface="Garamond"/>
                <a:sym typeface="Garamond" pitchFamily="18" charset="0"/>
              </a:rPr>
              <a:t>delo</a:t>
            </a:r>
            <a:r>
              <a:rPr lang="en-GB" i="1" dirty="0">
                <a:latin typeface="Garamond"/>
                <a:cs typeface="Garamond"/>
                <a:sym typeface="Garamond" pitchFamily="18" charset="0"/>
              </a:rPr>
              <a:t> z </a:t>
            </a:r>
            <a:r>
              <a:rPr lang="en-GB" i="1" dirty="0" err="1">
                <a:latin typeface="Garamond"/>
                <a:cs typeface="Garamond"/>
                <a:sym typeface="Garamond" pitchFamily="18" charset="0"/>
              </a:rPr>
              <a:t>odvisniki</a:t>
            </a:r>
            <a:r>
              <a:rPr lang="en-GB" i="1" dirty="0">
                <a:latin typeface="Garamond"/>
                <a:cs typeface="Garamond"/>
                <a:sym typeface="Garamond" pitchFamily="18" charset="0"/>
              </a:rPr>
              <a:t>, </a:t>
            </a:r>
            <a:r>
              <a:rPr lang="en-GB" i="1" dirty="0" err="1">
                <a:latin typeface="Garamond"/>
                <a:cs typeface="Garamond"/>
                <a:sym typeface="Garamond" pitchFamily="18" charset="0"/>
              </a:rPr>
              <a:t>prehitra</a:t>
            </a:r>
            <a:r>
              <a:rPr lang="en-GB" i="1" dirty="0">
                <a:latin typeface="Garamond"/>
                <a:cs typeface="Garamond"/>
                <a:sym typeface="Garamond" pitchFamily="18" charset="0"/>
              </a:rPr>
              <a:t> </a:t>
            </a:r>
            <a:r>
              <a:rPr lang="en-GB" i="1" dirty="0" err="1">
                <a:latin typeface="Garamond"/>
                <a:cs typeface="Garamond"/>
                <a:sym typeface="Garamond" pitchFamily="18" charset="0"/>
              </a:rPr>
              <a:t>vožnja</a:t>
            </a:r>
            <a:r>
              <a:rPr lang="en-GB" dirty="0">
                <a:latin typeface="Garamond"/>
                <a:cs typeface="Garamond"/>
                <a:sym typeface="Garamond" pitchFamily="18" charset="0"/>
              </a:rPr>
              <a:t>, </a:t>
            </a:r>
            <a:r>
              <a:rPr lang="en-GB" i="1" dirty="0" err="1">
                <a:latin typeface="Garamond"/>
                <a:cs typeface="Garamond"/>
                <a:sym typeface="Garamond" pitchFamily="18" charset="0"/>
              </a:rPr>
              <a:t>drastične</a:t>
            </a:r>
            <a:r>
              <a:rPr lang="en-GB" i="1" dirty="0">
                <a:latin typeface="Garamond"/>
                <a:cs typeface="Garamond"/>
                <a:sym typeface="Garamond" pitchFamily="18" charset="0"/>
              </a:rPr>
              <a:t> </a:t>
            </a:r>
            <a:r>
              <a:rPr lang="en-GB" i="1" dirty="0" err="1">
                <a:latin typeface="Garamond"/>
                <a:cs typeface="Garamond"/>
                <a:sym typeface="Garamond" pitchFamily="18" charset="0"/>
              </a:rPr>
              <a:t>sankcije</a:t>
            </a:r>
            <a:r>
              <a:rPr lang="en-GB" i="1" dirty="0">
                <a:latin typeface="Garamond"/>
                <a:cs typeface="Garamond"/>
                <a:sym typeface="Garamond" pitchFamily="18" charset="0"/>
              </a:rPr>
              <a:t> za </a:t>
            </a:r>
            <a:r>
              <a:rPr lang="en-GB" i="1" dirty="0" err="1">
                <a:latin typeface="Garamond"/>
                <a:cs typeface="Garamond"/>
                <a:sym typeface="Garamond" pitchFamily="18" charset="0"/>
              </a:rPr>
              <a:t>manjše</a:t>
            </a:r>
            <a:r>
              <a:rPr lang="en-GB" i="1" dirty="0">
                <a:latin typeface="Garamond"/>
                <a:cs typeface="Garamond"/>
                <a:sym typeface="Garamond" pitchFamily="18" charset="0"/>
              </a:rPr>
              <a:t> </a:t>
            </a:r>
            <a:r>
              <a:rPr lang="en-GB" i="1" dirty="0" err="1">
                <a:latin typeface="Garamond"/>
                <a:cs typeface="Garamond"/>
                <a:sym typeface="Garamond" pitchFamily="18" charset="0"/>
              </a:rPr>
              <a:t>prekrške</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Večinoma</a:t>
            </a:r>
            <a:r>
              <a:rPr lang="en-GB" dirty="0">
                <a:latin typeface="Garamond"/>
                <a:cs typeface="Garamond"/>
                <a:sym typeface="Garamond" pitchFamily="18" charset="0"/>
              </a:rPr>
              <a:t> </a:t>
            </a:r>
            <a:r>
              <a:rPr lang="en-GB" dirty="0" err="1">
                <a:latin typeface="Garamond"/>
                <a:cs typeface="Garamond"/>
                <a:sym typeface="Garamond" pitchFamily="18" charset="0"/>
              </a:rPr>
              <a:t>naslavljajo</a:t>
            </a:r>
            <a:r>
              <a:rPr lang="en-GB" dirty="0">
                <a:latin typeface="Garamond"/>
                <a:cs typeface="Garamond"/>
                <a:sym typeface="Garamond" pitchFamily="18" charset="0"/>
              </a:rPr>
              <a:t> </a:t>
            </a:r>
            <a:r>
              <a:rPr lang="en-GB" dirty="0" err="1">
                <a:latin typeface="Garamond"/>
                <a:cs typeface="Garamond"/>
                <a:sym typeface="Garamond" pitchFamily="18" charset="0"/>
              </a:rPr>
              <a:t>napačno</a:t>
            </a:r>
            <a:r>
              <a:rPr lang="en-GB" dirty="0">
                <a:latin typeface="Garamond"/>
                <a:cs typeface="Garamond"/>
                <a:sym typeface="Garamond" pitchFamily="18" charset="0"/>
              </a:rPr>
              <a:t> </a:t>
            </a:r>
            <a:r>
              <a:rPr lang="en-GB" dirty="0" err="1">
                <a:latin typeface="Garamond"/>
                <a:cs typeface="Garamond"/>
                <a:sym typeface="Garamond" pitchFamily="18" charset="0"/>
              </a:rPr>
              <a:t>populacijo</a:t>
            </a:r>
            <a:r>
              <a:rPr lang="en-GB" dirty="0">
                <a:latin typeface="Garamond"/>
                <a:cs typeface="Garamond"/>
                <a:sym typeface="Garamond" pitchFamily="18" charset="0"/>
              </a:rPr>
              <a:t> (</a:t>
            </a:r>
            <a:r>
              <a:rPr lang="en-GB" i="1" dirty="0" err="1">
                <a:latin typeface="Garamond"/>
                <a:cs typeface="Garamond"/>
                <a:sym typeface="Garamond" pitchFamily="18" charset="0"/>
              </a:rPr>
              <a:t>slehernika</a:t>
            </a:r>
            <a:r>
              <a:rPr lang="en-GB" dirty="0">
                <a:latin typeface="Garamond"/>
                <a:cs typeface="Garamond"/>
                <a:sym typeface="Garamond" pitchFamily="18" charset="0"/>
              </a:rPr>
              <a:t>). </a:t>
            </a:r>
            <a:r>
              <a:rPr lang="en-GB" dirty="0" err="1">
                <a:latin typeface="Garamond"/>
                <a:cs typeface="Garamond"/>
                <a:sym typeface="Garamond" pitchFamily="18" charset="0"/>
              </a:rPr>
              <a:t>Glej</a:t>
            </a:r>
            <a:r>
              <a:rPr lang="en-GB" dirty="0">
                <a:latin typeface="Garamond"/>
                <a:cs typeface="Garamond"/>
                <a:sym typeface="Garamond" pitchFamily="18" charset="0"/>
              </a:rPr>
              <a:t> </a:t>
            </a:r>
            <a:r>
              <a:rPr lang="en-GB" dirty="0" err="1">
                <a:latin typeface="Garamond"/>
                <a:cs typeface="Garamond"/>
                <a:sym typeface="Garamond" pitchFamily="18" charset="0"/>
              </a:rPr>
              <a:t>incidenco</a:t>
            </a:r>
            <a:r>
              <a:rPr lang="en-GB" dirty="0">
                <a:latin typeface="Garamond"/>
                <a:cs typeface="Garamond"/>
                <a:sym typeface="Garamond" pitchFamily="18" charset="0"/>
              </a:rPr>
              <a:t> v (</a:t>
            </a:r>
            <a:r>
              <a:rPr lang="en-GB" dirty="0" err="1">
                <a:latin typeface="Garamond"/>
                <a:cs typeface="Garamond"/>
                <a:sym typeface="Garamond" pitchFamily="18" charset="0"/>
              </a:rPr>
              <a:t>moji</a:t>
            </a:r>
            <a:r>
              <a:rPr lang="en-GB" dirty="0">
                <a:latin typeface="Garamond"/>
                <a:cs typeface="Garamond"/>
                <a:sym typeface="Garamond" pitchFamily="18" charset="0"/>
              </a:rPr>
              <a:t>) BBC </a:t>
            </a:r>
            <a:r>
              <a:rPr lang="en-GB" dirty="0" err="1">
                <a:latin typeface="Garamond"/>
                <a:cs typeface="Garamond"/>
                <a:sym typeface="Garamond" pitchFamily="18" charset="0"/>
              </a:rPr>
              <a:t>raziskavi</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Preventivne</a:t>
            </a:r>
            <a:r>
              <a:rPr lang="en-GB" dirty="0">
                <a:latin typeface="Garamond"/>
                <a:cs typeface="Garamond"/>
                <a:sym typeface="Garamond" pitchFamily="18" charset="0"/>
              </a:rPr>
              <a:t> </a:t>
            </a:r>
            <a:r>
              <a:rPr lang="en-GB" dirty="0" err="1">
                <a:latin typeface="Garamond"/>
                <a:cs typeface="Garamond"/>
                <a:sym typeface="Garamond" pitchFamily="18" charset="0"/>
              </a:rPr>
              <a:t>kampanje</a:t>
            </a:r>
            <a:r>
              <a:rPr lang="en-GB" dirty="0">
                <a:latin typeface="Garamond"/>
                <a:cs typeface="Garamond"/>
                <a:sym typeface="Garamond" pitchFamily="18" charset="0"/>
              </a:rPr>
              <a:t> </a:t>
            </a:r>
            <a:r>
              <a:rPr lang="en-GB" dirty="0" err="1">
                <a:latin typeface="Garamond"/>
                <a:cs typeface="Garamond"/>
                <a:sym typeface="Garamond" pitchFamily="18" charset="0"/>
              </a:rPr>
              <a:t>delujejo</a:t>
            </a:r>
            <a:r>
              <a:rPr lang="en-GB" dirty="0">
                <a:latin typeface="Garamond"/>
                <a:cs typeface="Garamond"/>
                <a:sym typeface="Garamond" pitchFamily="18" charset="0"/>
              </a:rPr>
              <a:t>, ko </a:t>
            </a:r>
            <a:r>
              <a:rPr lang="en-GB" dirty="0" err="1">
                <a:latin typeface="Garamond"/>
                <a:cs typeface="Garamond"/>
                <a:sym typeface="Garamond" pitchFamily="18" charset="0"/>
              </a:rPr>
              <a:t>že</a:t>
            </a:r>
            <a:r>
              <a:rPr lang="en-GB" dirty="0">
                <a:latin typeface="Garamond"/>
                <a:cs typeface="Garamond"/>
                <a:sym typeface="Garamond" pitchFamily="18" charset="0"/>
              </a:rPr>
              <a:t> </a:t>
            </a:r>
            <a:r>
              <a:rPr lang="en-GB" dirty="0" err="1">
                <a:latin typeface="Garamond"/>
                <a:cs typeface="Garamond"/>
                <a:sym typeface="Garamond" pitchFamily="18" charset="0"/>
              </a:rPr>
              <a:t>niso</a:t>
            </a:r>
            <a:r>
              <a:rPr lang="en-GB" dirty="0">
                <a:latin typeface="Garamond"/>
                <a:cs typeface="Garamond"/>
                <a:sym typeface="Garamond" pitchFamily="18" charset="0"/>
              </a:rPr>
              <a:t> </a:t>
            </a:r>
            <a:r>
              <a:rPr lang="en-GB" dirty="0" err="1">
                <a:latin typeface="Garamond"/>
                <a:cs typeface="Garamond"/>
                <a:sym typeface="Garamond" pitchFamily="18" charset="0"/>
              </a:rPr>
              <a:t>več</a:t>
            </a:r>
            <a:r>
              <a:rPr lang="en-GB" dirty="0">
                <a:latin typeface="Garamond"/>
                <a:cs typeface="Garamond"/>
                <a:sym typeface="Garamond" pitchFamily="18" charset="0"/>
              </a:rPr>
              <a:t> </a:t>
            </a:r>
            <a:r>
              <a:rPr lang="en-GB" dirty="0" err="1">
                <a:latin typeface="Garamond"/>
                <a:cs typeface="Garamond"/>
                <a:sym typeface="Garamond" pitchFamily="18" charset="0"/>
              </a:rPr>
              <a:t>preventivne</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Tiste</a:t>
            </a:r>
            <a:r>
              <a:rPr lang="en-GB" dirty="0">
                <a:latin typeface="Garamond"/>
                <a:cs typeface="Garamond"/>
                <a:sym typeface="Garamond" pitchFamily="18" charset="0"/>
              </a:rPr>
              <a:t>, </a:t>
            </a:r>
            <a:r>
              <a:rPr lang="en-GB" dirty="0" err="1">
                <a:latin typeface="Garamond"/>
                <a:cs typeface="Garamond"/>
                <a:sym typeface="Garamond" pitchFamily="18" charset="0"/>
              </a:rPr>
              <a:t>ki</a:t>
            </a:r>
            <a:r>
              <a:rPr lang="en-GB" dirty="0">
                <a:latin typeface="Garamond"/>
                <a:cs typeface="Garamond"/>
                <a:sym typeface="Garamond" pitchFamily="18" charset="0"/>
              </a:rPr>
              <a:t> </a:t>
            </a:r>
            <a:r>
              <a:rPr lang="en-GB" dirty="0" err="1">
                <a:latin typeface="Garamond"/>
                <a:cs typeface="Garamond"/>
                <a:sym typeface="Garamond" pitchFamily="18" charset="0"/>
              </a:rPr>
              <a:t>jih</a:t>
            </a:r>
            <a:r>
              <a:rPr lang="en-GB" dirty="0">
                <a:latin typeface="Garamond"/>
                <a:cs typeface="Garamond"/>
                <a:sym typeface="Garamond" pitchFamily="18" charset="0"/>
              </a:rPr>
              <a:t> </a:t>
            </a:r>
            <a:r>
              <a:rPr lang="en-GB" dirty="0" err="1">
                <a:latin typeface="Garamond"/>
                <a:cs typeface="Garamond"/>
                <a:sym typeface="Garamond" pitchFamily="18" charset="0"/>
              </a:rPr>
              <a:t>letaki</a:t>
            </a:r>
            <a:r>
              <a:rPr lang="en-GB" dirty="0">
                <a:latin typeface="Garamond"/>
                <a:cs typeface="Garamond"/>
                <a:sym typeface="Garamond" pitchFamily="18" charset="0"/>
              </a:rPr>
              <a:t> </a:t>
            </a:r>
            <a:r>
              <a:rPr lang="en-GB" dirty="0" err="1">
                <a:latin typeface="Garamond"/>
                <a:cs typeface="Garamond"/>
                <a:sym typeface="Garamond" pitchFamily="18" charset="0"/>
              </a:rPr>
              <a:t>zanimajo</a:t>
            </a:r>
            <a:r>
              <a:rPr lang="en-GB" dirty="0">
                <a:latin typeface="Garamond"/>
                <a:cs typeface="Garamond"/>
                <a:sym typeface="Garamond" pitchFamily="18" charset="0"/>
              </a:rPr>
              <a:t>, </a:t>
            </a:r>
            <a:r>
              <a:rPr lang="en-GB" dirty="0" err="1">
                <a:latin typeface="Garamond"/>
                <a:cs typeface="Garamond"/>
                <a:sym typeface="Garamond" pitchFamily="18" charset="0"/>
              </a:rPr>
              <a:t>zanimajo</a:t>
            </a:r>
            <a:r>
              <a:rPr lang="en-GB" dirty="0">
                <a:latin typeface="Garamond"/>
                <a:cs typeface="Garamond"/>
                <a:sym typeface="Garamond" pitchFamily="18" charset="0"/>
              </a:rPr>
              <a:t> </a:t>
            </a:r>
            <a:r>
              <a:rPr lang="en-GB" dirty="0" err="1">
                <a:latin typeface="Garamond"/>
                <a:cs typeface="Garamond"/>
                <a:sym typeface="Garamond" pitchFamily="18" charset="0"/>
              </a:rPr>
              <a:t>konkretne</a:t>
            </a:r>
            <a:r>
              <a:rPr lang="en-GB" dirty="0">
                <a:latin typeface="Garamond"/>
                <a:cs typeface="Garamond"/>
                <a:sym typeface="Garamond" pitchFamily="18" charset="0"/>
              </a:rPr>
              <a:t> </a:t>
            </a:r>
            <a:r>
              <a:rPr lang="en-GB" dirty="0" err="1">
                <a:latin typeface="Garamond"/>
                <a:cs typeface="Garamond"/>
                <a:sym typeface="Garamond" pitchFamily="18" charset="0"/>
              </a:rPr>
              <a:t>informacije</a:t>
            </a:r>
            <a:r>
              <a:rPr lang="en-GB" dirty="0">
                <a:latin typeface="Garamond"/>
                <a:cs typeface="Garamond"/>
                <a:sym typeface="Garamond" pitchFamily="18" charset="0"/>
              </a:rPr>
              <a:t>, ne </a:t>
            </a:r>
            <a:r>
              <a:rPr lang="en-GB" dirty="0" err="1">
                <a:latin typeface="Garamond"/>
                <a:cs typeface="Garamond"/>
                <a:sym typeface="Garamond" pitchFamily="18" charset="0"/>
              </a:rPr>
              <a:t>meglene</a:t>
            </a:r>
            <a:r>
              <a:rPr lang="en-GB" dirty="0">
                <a:latin typeface="Garamond"/>
                <a:cs typeface="Garamond"/>
                <a:sym typeface="Garamond" pitchFamily="18" charset="0"/>
              </a:rPr>
              <a:t> </a:t>
            </a:r>
            <a:r>
              <a:rPr lang="en-GB" dirty="0" err="1">
                <a:latin typeface="Garamond"/>
                <a:cs typeface="Garamond"/>
                <a:sym typeface="Garamond" pitchFamily="18" charset="0"/>
              </a:rPr>
              <a:t>grožnje</a:t>
            </a:r>
            <a:r>
              <a:rPr lang="en-GB" dirty="0">
                <a:latin typeface="Garamond"/>
                <a:cs typeface="Garamond"/>
                <a:sym typeface="Garamond" pitchFamily="18" charset="0"/>
              </a:rPr>
              <a:t> (</a:t>
            </a:r>
            <a:r>
              <a:rPr lang="en-GB" i="1" dirty="0">
                <a:latin typeface="Garamond"/>
                <a:cs typeface="Garamond"/>
                <a:sym typeface="Garamond" pitchFamily="18" charset="0"/>
              </a:rPr>
              <a:t>cf.</a:t>
            </a:r>
            <a:r>
              <a:rPr lang="en-GB" dirty="0">
                <a:latin typeface="Garamond"/>
                <a:cs typeface="Garamond"/>
                <a:sym typeface="Garamond" pitchFamily="18" charset="0"/>
              </a:rPr>
              <a:t> </a:t>
            </a:r>
            <a:r>
              <a:rPr lang="en-GB" dirty="0" err="1">
                <a:latin typeface="Garamond"/>
                <a:cs typeface="Garamond"/>
                <a:sym typeface="Garamond" pitchFamily="18" charset="0"/>
              </a:rPr>
              <a:t>Spiegelhalter</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Breast cancer" descr="Diagram&#10;&#10;Description automatically generated">
            <a:extLst>
              <a:ext uri="{FF2B5EF4-FFF2-40B4-BE49-F238E27FC236}">
                <a16:creationId xmlns:a16="http://schemas.microsoft.com/office/drawing/2014/main" id="{980C1FEB-65C9-4E76-9AFC-A761D6ADC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249" y="427030"/>
            <a:ext cx="6083502" cy="45778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0773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2000"/>
                                        <p:tgtEl>
                                          <p:spTgt spid="5">
                                            <p:txEl>
                                              <p:pRg st="0" end="0"/>
                                            </p:txEl>
                                          </p:spTgt>
                                        </p:tgtEl>
                                      </p:cBhvr>
                                    </p:animEffect>
                                    <p:set>
                                      <p:cBhvr>
                                        <p:cTn id="19" dur="1" fill="hold">
                                          <p:stCondLst>
                                            <p:cond delay="1999"/>
                                          </p:stCondLst>
                                        </p:cTn>
                                        <p:tgtEl>
                                          <p:spTgt spid="5">
                                            <p:txEl>
                                              <p:pRg st="0" end="0"/>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5">
                                            <p:txEl>
                                              <p:pRg st="1" end="1"/>
                                            </p:txEl>
                                          </p:spTgt>
                                        </p:tgtEl>
                                      </p:cBhvr>
                                    </p:animEffect>
                                    <p:set>
                                      <p:cBhvr>
                                        <p:cTn id="22" dur="1" fill="hold">
                                          <p:stCondLst>
                                            <p:cond delay="1999"/>
                                          </p:stCondLst>
                                        </p:cTn>
                                        <p:tgtEl>
                                          <p:spTgt spid="5">
                                            <p:txEl>
                                              <p:pRg st="1" end="1"/>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5">
                                            <p:txEl>
                                              <p:pRg st="2" end="2"/>
                                            </p:txEl>
                                          </p:spTgt>
                                        </p:tgtEl>
                                      </p:cBhvr>
                                    </p:animEffect>
                                    <p:set>
                                      <p:cBhvr>
                                        <p:cTn id="25"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28</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a:solidFill>
                  <a:srgbClr val="E12F29"/>
                </a:solidFill>
                <a:latin typeface="Garamond" panose="02020404030301010803" pitchFamily="18" charset="0"/>
              </a:rPr>
              <a:t>2. Med </a:t>
            </a:r>
            <a:r>
              <a:rPr lang="en-GB" sz="4000" dirty="0" err="1">
                <a:solidFill>
                  <a:srgbClr val="E12F29"/>
                </a:solidFill>
                <a:latin typeface="Garamond" panose="02020404030301010803" pitchFamily="18" charset="0"/>
              </a:rPr>
              <a:t>prevaro</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samo</a:t>
            </a:r>
            <a:r>
              <a:rPr lang="en-GB" sz="4000" dirty="0">
                <a:solidFill>
                  <a:srgbClr val="E12F29"/>
                </a:solidFill>
                <a:latin typeface="Garamond" panose="02020404030301010803" pitchFamily="18" charset="0"/>
              </a:rPr>
              <a:t> …</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145386"/>
            <a:ext cx="11464215" cy="4572609"/>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Predpogoj</a:t>
            </a:r>
            <a:r>
              <a:rPr lang="en-GB" dirty="0">
                <a:latin typeface="Garamond"/>
                <a:cs typeface="Garamond"/>
                <a:sym typeface="Garamond" pitchFamily="18" charset="0"/>
              </a:rPr>
              <a:t> – </a:t>
            </a:r>
            <a:r>
              <a:rPr lang="en-GB" dirty="0" err="1">
                <a:latin typeface="Garamond"/>
                <a:cs typeface="Garamond"/>
                <a:sym typeface="Garamond" pitchFamily="18" charset="0"/>
              </a:rPr>
              <a:t>posameznik</a:t>
            </a:r>
            <a:r>
              <a:rPr lang="en-GB" dirty="0">
                <a:latin typeface="Garamond"/>
                <a:cs typeface="Garamond"/>
                <a:sym typeface="Garamond" pitchFamily="18" charset="0"/>
              </a:rPr>
              <a:t> </a:t>
            </a:r>
            <a:r>
              <a:rPr lang="en-GB" dirty="0" err="1">
                <a:latin typeface="Garamond"/>
                <a:cs typeface="Garamond"/>
                <a:sym typeface="Garamond" pitchFamily="18" charset="0"/>
              </a:rPr>
              <a:t>vam</a:t>
            </a:r>
            <a:r>
              <a:rPr lang="en-GB" dirty="0">
                <a:latin typeface="Garamond"/>
                <a:cs typeface="Garamond"/>
                <a:sym typeface="Garamond" pitchFamily="18" charset="0"/>
              </a:rPr>
              <a:t> mora </a:t>
            </a:r>
            <a:r>
              <a:rPr lang="en-GB" dirty="0" err="1">
                <a:latin typeface="Garamond"/>
                <a:cs typeface="Garamond"/>
                <a:sym typeface="Garamond" pitchFamily="18" charset="0"/>
              </a:rPr>
              <a:t>dovolj</a:t>
            </a:r>
            <a:r>
              <a:rPr lang="en-GB" dirty="0">
                <a:latin typeface="Garamond"/>
                <a:cs typeface="Garamond"/>
                <a:sym typeface="Garamond" pitchFamily="18" charset="0"/>
              </a:rPr>
              <a:t> </a:t>
            </a:r>
            <a:r>
              <a:rPr lang="en-GB" dirty="0" err="1">
                <a:latin typeface="Garamond"/>
                <a:cs typeface="Garamond"/>
                <a:sym typeface="Garamond" pitchFamily="18" charset="0"/>
              </a:rPr>
              <a:t>zaupati</a:t>
            </a:r>
            <a:r>
              <a:rPr lang="en-GB" dirty="0">
                <a:latin typeface="Garamond"/>
                <a:cs typeface="Garamond"/>
                <a:sym typeface="Garamond" pitchFamily="18" charset="0"/>
              </a:rPr>
              <a:t>, da se ne </a:t>
            </a:r>
            <a:r>
              <a:rPr lang="en-GB" dirty="0" err="1">
                <a:latin typeface="Garamond"/>
                <a:cs typeface="Garamond"/>
                <a:sym typeface="Garamond" pitchFamily="18" charset="0"/>
              </a:rPr>
              <a:t>boji</a:t>
            </a:r>
            <a:r>
              <a:rPr lang="en-GB" dirty="0">
                <a:latin typeface="Garamond"/>
                <a:cs typeface="Garamond"/>
                <a:sym typeface="Garamond" pitchFamily="18" charset="0"/>
              </a:rPr>
              <a:t> </a:t>
            </a:r>
            <a:r>
              <a:rPr lang="en-GB" dirty="0" err="1">
                <a:latin typeface="Garamond"/>
                <a:cs typeface="Garamond"/>
                <a:sym typeface="Garamond" pitchFamily="18" charset="0"/>
              </a:rPr>
              <a:t>sekundarne</a:t>
            </a:r>
            <a:r>
              <a:rPr lang="en-GB" dirty="0">
                <a:latin typeface="Garamond"/>
                <a:cs typeface="Garamond"/>
                <a:sym typeface="Garamond" pitchFamily="18" charset="0"/>
              </a:rPr>
              <a:t> </a:t>
            </a:r>
            <a:r>
              <a:rPr lang="en-GB" dirty="0" err="1">
                <a:latin typeface="Garamond"/>
                <a:cs typeface="Garamond"/>
                <a:sym typeface="Garamond" pitchFamily="18" charset="0"/>
              </a:rPr>
              <a:t>viktimizacije</a:t>
            </a:r>
            <a:r>
              <a:rPr lang="en-GB" dirty="0">
                <a:latin typeface="Garamond"/>
                <a:cs typeface="Garamond"/>
                <a:sym typeface="Garamond" pitchFamily="18" charset="0"/>
              </a:rPr>
              <a:t>.</a:t>
            </a:r>
          </a:p>
          <a:p>
            <a:pPr lvl="1">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Dva</a:t>
            </a:r>
            <a:r>
              <a:rPr lang="en-GB" dirty="0">
                <a:latin typeface="Garamond"/>
                <a:cs typeface="Garamond"/>
                <a:sym typeface="Garamond" pitchFamily="18" charset="0"/>
              </a:rPr>
              <a:t> (</a:t>
            </a:r>
            <a:r>
              <a:rPr lang="en-GB" dirty="0" err="1">
                <a:latin typeface="Garamond"/>
                <a:cs typeface="Garamond"/>
                <a:sym typeface="Garamond" pitchFamily="18" charset="0"/>
              </a:rPr>
              <a:t>izmed</a:t>
            </a:r>
            <a:r>
              <a:rPr lang="en-GB" dirty="0">
                <a:latin typeface="Garamond"/>
                <a:cs typeface="Garamond"/>
                <a:sym typeface="Garamond" pitchFamily="18" charset="0"/>
              </a:rPr>
              <a:t> </a:t>
            </a:r>
            <a:r>
              <a:rPr lang="en-GB" dirty="0" err="1">
                <a:latin typeface="Garamond"/>
                <a:cs typeface="Garamond"/>
                <a:sym typeface="Garamond" pitchFamily="18" charset="0"/>
              </a:rPr>
              <a:t>mnogih</a:t>
            </a:r>
            <a:r>
              <a:rPr lang="en-GB" dirty="0">
                <a:latin typeface="Garamond"/>
                <a:cs typeface="Garamond"/>
                <a:sym typeface="Garamond" pitchFamily="18" charset="0"/>
              </a:rPr>
              <a:t> </a:t>
            </a:r>
            <a:r>
              <a:rPr lang="en-GB" dirty="0" err="1">
                <a:latin typeface="Garamond"/>
                <a:cs typeface="Garamond"/>
                <a:sym typeface="Garamond" pitchFamily="18" charset="0"/>
              </a:rPr>
              <a:t>načinov</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(a) </a:t>
            </a:r>
            <a:r>
              <a:rPr lang="en-GB" dirty="0" err="1">
                <a:latin typeface="Garamond"/>
                <a:cs typeface="Garamond"/>
                <a:sym typeface="Garamond" pitchFamily="18" charset="0"/>
              </a:rPr>
              <a:t>odnos</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(b)</a:t>
            </a:r>
            <a:r>
              <a:rPr lang="en-GB" dirty="0">
                <a:latin typeface="Garamond"/>
                <a:cs typeface="Garamond"/>
                <a:sym typeface="Garamond" pitchFamily="18" charset="0"/>
              </a:rPr>
              <a:t> to da </a:t>
            </a:r>
            <a:r>
              <a:rPr lang="en-GB" dirty="0" err="1">
                <a:latin typeface="Garamond"/>
                <a:cs typeface="Garamond"/>
                <a:sym typeface="Garamond" pitchFamily="18" charset="0"/>
              </a:rPr>
              <a:t>ste</a:t>
            </a:r>
            <a:r>
              <a:rPr lang="en-GB" dirty="0">
                <a:latin typeface="Garamond"/>
                <a:cs typeface="Garamond"/>
                <a:sym typeface="Garamond" pitchFamily="18" charset="0"/>
              </a:rPr>
              <a:t> </a:t>
            </a:r>
            <a:r>
              <a:rPr lang="en-GB" dirty="0" err="1">
                <a:latin typeface="Garamond"/>
                <a:cs typeface="Garamond"/>
                <a:sym typeface="Garamond" pitchFamily="18" charset="0"/>
              </a:rPr>
              <a:t>neizpodbitna</a:t>
            </a:r>
            <a:r>
              <a:rPr lang="en-GB" dirty="0">
                <a:latin typeface="Garamond"/>
                <a:cs typeface="Garamond"/>
                <a:sym typeface="Garamond" pitchFamily="18" charset="0"/>
              </a:rPr>
              <a:t> </a:t>
            </a:r>
            <a:r>
              <a:rPr lang="en-GB" dirty="0" err="1">
                <a:latin typeface="Garamond"/>
                <a:cs typeface="Garamond"/>
                <a:sym typeface="Garamond" pitchFamily="18" charset="0"/>
              </a:rPr>
              <a:t>avtoriteta</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področju</a:t>
            </a:r>
            <a:r>
              <a:rPr lang="en-GB" dirty="0">
                <a:latin typeface="Garamond"/>
                <a:cs typeface="Garamond"/>
                <a:sym typeface="Garamond" pitchFamily="18" charset="0"/>
              </a:rPr>
              <a:t> (</a:t>
            </a:r>
            <a:r>
              <a:rPr lang="en-GB" dirty="0" err="1">
                <a:latin typeface="Garamond"/>
                <a:cs typeface="Garamond"/>
                <a:sym typeface="Garamond" pitchFamily="18" charset="0"/>
              </a:rPr>
              <a:t>moč</a:t>
            </a:r>
            <a:r>
              <a:rPr lang="en-GB" dirty="0">
                <a:latin typeface="Garamond"/>
                <a:cs typeface="Garamond"/>
                <a:sym typeface="Garamond" pitchFamily="18" charset="0"/>
              </a:rPr>
              <a:t> </a:t>
            </a:r>
            <a:r>
              <a:rPr lang="en-GB" dirty="0" err="1">
                <a:latin typeface="Garamond"/>
                <a:cs typeface="Garamond"/>
                <a:sym typeface="Garamond" pitchFamily="18" charset="0"/>
              </a:rPr>
              <a:t>avtoritete</a:t>
            </a:r>
            <a:r>
              <a:rPr lang="en-GB" dirty="0">
                <a:latin typeface="Garamond"/>
                <a:cs typeface="Garamond"/>
                <a:sym typeface="Garamond" pitchFamily="18" charset="0"/>
              </a:rPr>
              <a:t> in </a:t>
            </a:r>
            <a:r>
              <a:rPr lang="en-GB" dirty="0" err="1">
                <a:latin typeface="Garamond"/>
                <a:cs typeface="Garamond"/>
                <a:sym typeface="Garamond" pitchFamily="18" charset="0"/>
              </a:rPr>
              <a:t>moč</a:t>
            </a:r>
            <a:r>
              <a:rPr lang="en-GB" dirty="0">
                <a:latin typeface="Garamond"/>
                <a:cs typeface="Garamond"/>
                <a:sym typeface="Garamond" pitchFamily="18" charset="0"/>
              </a:rPr>
              <a:t> </a:t>
            </a:r>
            <a:r>
              <a:rPr lang="en-GB" dirty="0" err="1">
                <a:latin typeface="Garamond"/>
                <a:cs typeface="Garamond"/>
                <a:sym typeface="Garamond" pitchFamily="18" charset="0"/>
              </a:rPr>
              <a:t>informativnega</a:t>
            </a:r>
            <a:r>
              <a:rPr lang="en-GB" dirty="0">
                <a:latin typeface="Garamond"/>
                <a:cs typeface="Garamond"/>
                <a:sym typeface="Garamond" pitchFamily="18" charset="0"/>
              </a:rPr>
              <a:t> </a:t>
            </a:r>
            <a:r>
              <a:rPr lang="en-GB" dirty="0" err="1">
                <a:latin typeface="Garamond"/>
                <a:cs typeface="Garamond"/>
                <a:sym typeface="Garamond" pitchFamily="18" charset="0"/>
              </a:rPr>
              <a:t>socialnega</a:t>
            </a:r>
            <a:r>
              <a:rPr lang="en-GB" dirty="0">
                <a:latin typeface="Garamond"/>
                <a:cs typeface="Garamond"/>
                <a:sym typeface="Garamond" pitchFamily="18" charset="0"/>
              </a:rPr>
              <a:t> </a:t>
            </a:r>
            <a:r>
              <a:rPr lang="en-GB" dirty="0" err="1">
                <a:latin typeface="Garamond"/>
                <a:cs typeface="Garamond"/>
                <a:sym typeface="Garamond" pitchFamily="18" charset="0"/>
              </a:rPr>
              <a:t>vpliva</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Uporabljajte</a:t>
            </a:r>
            <a:r>
              <a:rPr lang="en-GB" dirty="0">
                <a:latin typeface="Garamond"/>
                <a:cs typeface="Garamond"/>
                <a:sym typeface="Garamond" pitchFamily="18" charset="0"/>
              </a:rPr>
              <a:t> </a:t>
            </a:r>
            <a:r>
              <a:rPr lang="en-GB" i="1" dirty="0" err="1">
                <a:latin typeface="Garamond"/>
                <a:cs typeface="Garamond"/>
                <a:sym typeface="Garamond" pitchFamily="18" charset="0"/>
              </a:rPr>
              <a:t>hevristike</a:t>
            </a:r>
            <a:r>
              <a:rPr lang="en-GB" i="1" dirty="0">
                <a:latin typeface="Garamond"/>
                <a:cs typeface="Garamond"/>
                <a:sym typeface="Garamond" pitchFamily="18" charset="0"/>
              </a:rPr>
              <a:t> </a:t>
            </a:r>
            <a:r>
              <a:rPr lang="en-GB" dirty="0">
                <a:latin typeface="Garamond"/>
                <a:cs typeface="Garamond"/>
                <a:sym typeface="Garamond" pitchFamily="18" charset="0"/>
              </a:rPr>
              <a:t>in </a:t>
            </a:r>
            <a:r>
              <a:rPr lang="en-GB" i="1" dirty="0" err="1">
                <a:latin typeface="Garamond"/>
                <a:cs typeface="Garamond"/>
                <a:sym typeface="Garamond" pitchFamily="18" charset="0"/>
              </a:rPr>
              <a:t>miselne</a:t>
            </a:r>
            <a:r>
              <a:rPr lang="en-GB" i="1" dirty="0">
                <a:latin typeface="Garamond"/>
                <a:cs typeface="Garamond"/>
                <a:sym typeface="Garamond" pitchFamily="18" charset="0"/>
              </a:rPr>
              <a:t> </a:t>
            </a:r>
            <a:r>
              <a:rPr lang="en-GB" i="1" dirty="0" err="1">
                <a:latin typeface="Garamond"/>
                <a:cs typeface="Garamond"/>
                <a:sym typeface="Garamond" pitchFamily="18" charset="0"/>
              </a:rPr>
              <a:t>pripomočke</a:t>
            </a:r>
            <a:r>
              <a:rPr lang="en-GB" i="1" dirty="0">
                <a:latin typeface="Garamond"/>
                <a:cs typeface="Garamond"/>
                <a:sym typeface="Garamond" pitchFamily="18" charset="0"/>
              </a:rPr>
              <a:t>: “</a:t>
            </a:r>
            <a:r>
              <a:rPr lang="en-GB" i="1" dirty="0" err="1">
                <a:solidFill>
                  <a:srgbClr val="E12F29"/>
                </a:solidFill>
                <a:latin typeface="Garamond"/>
                <a:cs typeface="Garamond"/>
                <a:sym typeface="Garamond" pitchFamily="18" charset="0"/>
              </a:rPr>
              <a:t>Prelepa</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žena</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mož</a:t>
            </a:r>
            <a:r>
              <a:rPr lang="en-GB" i="1" dirty="0">
                <a:solidFill>
                  <a:srgbClr val="E12F29"/>
                </a:solidFill>
                <a:latin typeface="Garamond"/>
                <a:cs typeface="Garamond"/>
                <a:sym typeface="Garamond" pitchFamily="18" charset="0"/>
              </a:rPr>
              <a:t>) s </a:t>
            </a:r>
            <a:r>
              <a:rPr lang="en-GB" i="1" dirty="0" err="1">
                <a:solidFill>
                  <a:srgbClr val="E12F29"/>
                </a:solidFill>
                <a:latin typeface="Garamond"/>
                <a:cs typeface="Garamond"/>
                <a:sym typeface="Garamond" pitchFamily="18" charset="0"/>
              </a:rPr>
              <a:t>Kitajske</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slovenskim</a:t>
            </a:r>
            <a:r>
              <a:rPr lang="en-GB" i="1" dirty="0">
                <a:solidFill>
                  <a:srgbClr val="E12F29"/>
                </a:solidFill>
                <a:latin typeface="Garamond"/>
                <a:cs typeface="Garamond"/>
                <a:sym typeface="Garamond" pitchFamily="18" charset="0"/>
              </a:rPr>
              <a:t> ne </a:t>
            </a:r>
            <a:r>
              <a:rPr lang="en-GB" i="1" dirty="0" err="1">
                <a:solidFill>
                  <a:srgbClr val="E12F29"/>
                </a:solidFill>
                <a:latin typeface="Garamond"/>
                <a:cs typeface="Garamond"/>
                <a:sym typeface="Garamond" pitchFamily="18" charset="0"/>
              </a:rPr>
              <a:t>seže</a:t>
            </a:r>
            <a:r>
              <a:rPr lang="en-GB" i="1" dirty="0">
                <a:solidFill>
                  <a:srgbClr val="E12F29"/>
                </a:solidFill>
                <a:latin typeface="Garamond"/>
                <a:cs typeface="Garamond"/>
                <a:sym typeface="Garamond" pitchFamily="18" charset="0"/>
              </a:rPr>
              <a:t> do </a:t>
            </a:r>
            <a:r>
              <a:rPr lang="en-GB" i="1" dirty="0" err="1">
                <a:solidFill>
                  <a:srgbClr val="E12F29"/>
                </a:solidFill>
                <a:latin typeface="Garamond"/>
                <a:cs typeface="Garamond"/>
                <a:sym typeface="Garamond" pitchFamily="18" charset="0"/>
              </a:rPr>
              <a:t>podpajske</a:t>
            </a:r>
            <a:r>
              <a:rPr lang="en-GB" i="1" dirty="0">
                <a:solidFill>
                  <a:srgbClr val="E12F29"/>
                </a:solidFill>
                <a:latin typeface="Garamond"/>
                <a:cs typeface="Garamond"/>
                <a:sym typeface="Garamond" pitchFamily="18" charset="0"/>
              </a:rPr>
              <a:t>!</a:t>
            </a:r>
            <a:r>
              <a:rPr lang="en-GB" i="1" dirty="0">
                <a:latin typeface="Garamond"/>
                <a:cs typeface="Garamond"/>
                <a:sym typeface="Garamond" pitchFamily="18" charset="0"/>
              </a:rPr>
              <a:t>” </a:t>
            </a:r>
            <a:r>
              <a:rPr lang="en-GB" dirty="0" err="1">
                <a:latin typeface="Garamond"/>
                <a:cs typeface="Garamond"/>
                <a:sym typeface="Garamond" pitchFamily="18" charset="0"/>
              </a:rPr>
              <a:t>ali</a:t>
            </a:r>
            <a:r>
              <a:rPr lang="en-GB" i="1" dirty="0">
                <a:latin typeface="Garamond"/>
                <a:cs typeface="Garamond"/>
                <a:sym typeface="Garamond" pitchFamily="18" charset="0"/>
              </a:rPr>
              <a:t> “</a:t>
            </a:r>
            <a:r>
              <a:rPr lang="en-GB" i="1" dirty="0" err="1">
                <a:solidFill>
                  <a:srgbClr val="E12F29"/>
                </a:solidFill>
                <a:latin typeface="Garamond"/>
                <a:cs typeface="Garamond"/>
                <a:sym typeface="Garamond" pitchFamily="18" charset="0"/>
              </a:rPr>
              <a:t>Preugoden</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kredit</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Saj</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nisem</a:t>
            </a:r>
            <a:r>
              <a:rPr lang="en-GB" i="1" dirty="0">
                <a:solidFill>
                  <a:srgbClr val="E12F29"/>
                </a:solidFill>
                <a:latin typeface="Garamond"/>
                <a:cs typeface="Garamond"/>
                <a:sym typeface="Garamond" pitchFamily="18" charset="0"/>
              </a:rPr>
              <a:t> </a:t>
            </a:r>
            <a:r>
              <a:rPr lang="en-GB" i="1" dirty="0" err="1">
                <a:solidFill>
                  <a:srgbClr val="E12F29"/>
                </a:solidFill>
                <a:latin typeface="Garamond"/>
                <a:cs typeface="Garamond"/>
                <a:sym typeface="Garamond" pitchFamily="18" charset="0"/>
              </a:rPr>
              <a:t>zabit</a:t>
            </a:r>
            <a:r>
              <a:rPr lang="en-GB" i="1" dirty="0">
                <a:solidFill>
                  <a:srgbClr val="E12F29"/>
                </a:solidFill>
                <a:latin typeface="Garamond"/>
                <a:cs typeface="Garamond"/>
                <a:sym typeface="Garamond" pitchFamily="18" charset="0"/>
              </a:rPr>
              <a:t>!</a:t>
            </a:r>
            <a:r>
              <a:rPr lang="en-GB" i="1"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Ko se </a:t>
            </a:r>
            <a:r>
              <a:rPr lang="en-GB" dirty="0" err="1">
                <a:latin typeface="Garamond"/>
                <a:cs typeface="Garamond"/>
                <a:sym typeface="Garamond" pitchFamily="18" charset="0"/>
              </a:rPr>
              <a:t>pogovarjate</a:t>
            </a:r>
            <a:r>
              <a:rPr lang="en-GB" dirty="0">
                <a:latin typeface="Garamond"/>
                <a:cs typeface="Garamond"/>
                <a:sym typeface="Garamond" pitchFamily="18" charset="0"/>
              </a:rPr>
              <a:t> s </a:t>
            </a:r>
            <a:r>
              <a:rPr lang="en-GB" dirty="0" err="1">
                <a:latin typeface="Garamond"/>
                <a:cs typeface="Garamond"/>
                <a:sym typeface="Garamond" pitchFamily="18" charset="0"/>
              </a:rPr>
              <a:t>potencialno</a:t>
            </a:r>
            <a:r>
              <a:rPr lang="en-GB" dirty="0">
                <a:latin typeface="Garamond"/>
                <a:cs typeface="Garamond"/>
                <a:sym typeface="Garamond" pitchFamily="18" charset="0"/>
              </a:rPr>
              <a:t> </a:t>
            </a:r>
            <a:r>
              <a:rPr lang="en-GB" dirty="0" err="1">
                <a:latin typeface="Garamond"/>
                <a:cs typeface="Garamond"/>
                <a:sym typeface="Garamond" pitchFamily="18" charset="0"/>
              </a:rPr>
              <a:t>žrtvijo</a:t>
            </a:r>
            <a:r>
              <a:rPr lang="en-GB" dirty="0">
                <a:latin typeface="Garamond"/>
                <a:cs typeface="Garamond"/>
                <a:sym typeface="Garamond" pitchFamily="18" charset="0"/>
              </a:rPr>
              <a:t>, </a:t>
            </a:r>
            <a:r>
              <a:rPr lang="en-GB" dirty="0" err="1">
                <a:latin typeface="Garamond"/>
                <a:cs typeface="Garamond"/>
                <a:sym typeface="Garamond" pitchFamily="18" charset="0"/>
              </a:rPr>
              <a:t>si</a:t>
            </a:r>
            <a:r>
              <a:rPr lang="en-GB" dirty="0">
                <a:latin typeface="Garamond"/>
                <a:cs typeface="Garamond"/>
                <a:sym typeface="Garamond" pitchFamily="18" charset="0"/>
              </a:rPr>
              <a:t> </a:t>
            </a:r>
            <a:r>
              <a:rPr lang="en-GB" dirty="0" err="1">
                <a:latin typeface="Garamond"/>
                <a:cs typeface="Garamond"/>
                <a:sym typeface="Garamond" pitchFamily="18" charset="0"/>
              </a:rPr>
              <a:t>velja</a:t>
            </a:r>
            <a:r>
              <a:rPr lang="en-GB" dirty="0">
                <a:latin typeface="Garamond"/>
                <a:cs typeface="Garamond"/>
                <a:sym typeface="Garamond" pitchFamily="18" charset="0"/>
              </a:rPr>
              <a:t> </a:t>
            </a:r>
            <a:r>
              <a:rPr lang="en-GB" dirty="0" err="1">
                <a:latin typeface="Garamond"/>
                <a:cs typeface="Garamond"/>
                <a:sym typeface="Garamond" pitchFamily="18" charset="0"/>
              </a:rPr>
              <a:t>zapomniti</a:t>
            </a:r>
            <a:r>
              <a:rPr lang="en-GB" dirty="0">
                <a:latin typeface="Garamond"/>
                <a:cs typeface="Garamond"/>
                <a:sym typeface="Garamond" pitchFamily="18" charset="0"/>
              </a:rPr>
              <a:t> </a:t>
            </a:r>
            <a:r>
              <a:rPr lang="en-GB" dirty="0" err="1">
                <a:latin typeface="Garamond"/>
                <a:cs typeface="Garamond"/>
                <a:sym typeface="Garamond" pitchFamily="18" charset="0"/>
              </a:rPr>
              <a:t>tudi</a:t>
            </a:r>
            <a:r>
              <a:rPr lang="en-GB" dirty="0">
                <a:latin typeface="Garamond"/>
                <a:cs typeface="Garamond"/>
                <a:sym typeface="Garamond" pitchFamily="18" charset="0"/>
              </a:rPr>
              <a:t> </a:t>
            </a:r>
            <a:r>
              <a:rPr lang="en-GB" dirty="0" err="1">
                <a:latin typeface="Garamond"/>
                <a:cs typeface="Garamond"/>
                <a:sym typeface="Garamond" pitchFamily="18" charset="0"/>
              </a:rPr>
              <a:t>rek</a:t>
            </a:r>
            <a:r>
              <a:rPr lang="en-GB" dirty="0">
                <a:latin typeface="Garamond"/>
                <a:cs typeface="Garamond"/>
                <a:sym typeface="Garamond" pitchFamily="18" charset="0"/>
              </a:rPr>
              <a:t>:</a:t>
            </a:r>
            <a:r>
              <a:rPr lang="en-GB" i="1" dirty="0">
                <a:latin typeface="Garamond"/>
                <a:cs typeface="Garamond"/>
                <a:sym typeface="Garamond" pitchFamily="18" charset="0"/>
              </a:rPr>
              <a:t> “V </a:t>
            </a:r>
            <a:r>
              <a:rPr lang="en-GB" i="1" dirty="0" err="1">
                <a:latin typeface="Garamond"/>
                <a:cs typeface="Garamond"/>
                <a:sym typeface="Garamond" pitchFamily="18" charset="0"/>
              </a:rPr>
              <a:t>vsaki</a:t>
            </a:r>
            <a:r>
              <a:rPr lang="en-GB" i="1" dirty="0">
                <a:latin typeface="Garamond"/>
                <a:cs typeface="Garamond"/>
                <a:sym typeface="Garamond" pitchFamily="18" charset="0"/>
              </a:rPr>
              <a:t> </a:t>
            </a:r>
            <a:r>
              <a:rPr lang="en-GB" i="1" dirty="0" err="1">
                <a:latin typeface="Garamond"/>
                <a:cs typeface="Garamond"/>
                <a:sym typeface="Garamond" pitchFamily="18" charset="0"/>
              </a:rPr>
              <a:t>partiji</a:t>
            </a:r>
            <a:r>
              <a:rPr lang="en-GB" i="1" dirty="0">
                <a:latin typeface="Garamond"/>
                <a:cs typeface="Garamond"/>
                <a:sym typeface="Garamond" pitchFamily="18" charset="0"/>
              </a:rPr>
              <a:t> </a:t>
            </a:r>
            <a:r>
              <a:rPr lang="en-GB" i="1" dirty="0" err="1">
                <a:latin typeface="Garamond"/>
                <a:cs typeface="Garamond"/>
                <a:sym typeface="Garamond" pitchFamily="18" charset="0"/>
              </a:rPr>
              <a:t>pokra</a:t>
            </a:r>
            <a:r>
              <a:rPr lang="en-GB" i="1" dirty="0">
                <a:latin typeface="Garamond"/>
                <a:cs typeface="Garamond"/>
                <a:sym typeface="Garamond" pitchFamily="18" charset="0"/>
              </a:rPr>
              <a:t> je </a:t>
            </a:r>
            <a:r>
              <a:rPr lang="en-GB" i="1" dirty="0" err="1">
                <a:latin typeface="Garamond"/>
                <a:cs typeface="Garamond"/>
                <a:sym typeface="Garamond" pitchFamily="18" charset="0"/>
              </a:rPr>
              <a:t>nekdo</a:t>
            </a:r>
            <a:r>
              <a:rPr lang="en-GB" i="1" dirty="0">
                <a:latin typeface="Garamond"/>
                <a:cs typeface="Garamond"/>
                <a:sym typeface="Garamond" pitchFamily="18" charset="0"/>
              </a:rPr>
              <a:t>, </a:t>
            </a:r>
            <a:r>
              <a:rPr lang="en-GB" i="1" dirty="0" err="1">
                <a:latin typeface="Garamond"/>
                <a:cs typeface="Garamond"/>
                <a:sym typeface="Garamond" pitchFamily="18" charset="0"/>
              </a:rPr>
              <a:t>ki</a:t>
            </a:r>
            <a:r>
              <a:rPr lang="en-GB" i="1" dirty="0">
                <a:latin typeface="Garamond"/>
                <a:cs typeface="Garamond"/>
                <a:sym typeface="Garamond" pitchFamily="18" charset="0"/>
              </a:rPr>
              <a:t> je </a:t>
            </a:r>
            <a:r>
              <a:rPr lang="en-GB" i="1" dirty="0" err="1">
                <a:latin typeface="Garamond"/>
                <a:cs typeface="Garamond"/>
                <a:sym typeface="Garamond" pitchFamily="18" charset="0"/>
              </a:rPr>
              <a:t>molzna</a:t>
            </a:r>
            <a:r>
              <a:rPr lang="en-GB" i="1" dirty="0">
                <a:latin typeface="Garamond"/>
                <a:cs typeface="Garamond"/>
                <a:sym typeface="Garamond" pitchFamily="18" charset="0"/>
              </a:rPr>
              <a:t> </a:t>
            </a:r>
            <a:r>
              <a:rPr lang="en-GB" i="1" dirty="0" err="1">
                <a:latin typeface="Garamond"/>
                <a:cs typeface="Garamond"/>
                <a:sym typeface="Garamond" pitchFamily="18" charset="0"/>
              </a:rPr>
              <a:t>krava</a:t>
            </a:r>
            <a:r>
              <a:rPr lang="en-GB" i="1" dirty="0">
                <a:latin typeface="Garamond"/>
                <a:cs typeface="Garamond"/>
                <a:sym typeface="Garamond" pitchFamily="18" charset="0"/>
              </a:rPr>
              <a:t> in </a:t>
            </a:r>
            <a:r>
              <a:rPr lang="en-GB" i="1" dirty="0" err="1">
                <a:latin typeface="Garamond"/>
                <a:cs typeface="Garamond"/>
                <a:sym typeface="Garamond" pitchFamily="18" charset="0"/>
              </a:rPr>
              <a:t>ga</a:t>
            </a:r>
            <a:r>
              <a:rPr lang="en-GB" i="1" dirty="0">
                <a:latin typeface="Garamond"/>
                <a:cs typeface="Garamond"/>
                <a:sym typeface="Garamond" pitchFamily="18" charset="0"/>
              </a:rPr>
              <a:t> </a:t>
            </a:r>
            <a:r>
              <a:rPr lang="en-GB" i="1" dirty="0" err="1">
                <a:latin typeface="Garamond"/>
                <a:cs typeface="Garamond"/>
                <a:sym typeface="Garamond" pitchFamily="18" charset="0"/>
              </a:rPr>
              <a:t>ostali</a:t>
            </a:r>
            <a:r>
              <a:rPr lang="en-GB" i="1" dirty="0">
                <a:latin typeface="Garamond"/>
                <a:cs typeface="Garamond"/>
                <a:sym typeface="Garamond" pitchFamily="18" charset="0"/>
              </a:rPr>
              <a:t> </a:t>
            </a:r>
            <a:r>
              <a:rPr lang="en-GB" i="1" dirty="0" err="1">
                <a:latin typeface="Garamond"/>
                <a:cs typeface="Garamond"/>
                <a:sym typeface="Garamond" pitchFamily="18" charset="0"/>
              </a:rPr>
              <a:t>igralci</a:t>
            </a:r>
            <a:r>
              <a:rPr lang="en-GB" i="1" dirty="0">
                <a:latin typeface="Garamond"/>
                <a:cs typeface="Garamond"/>
                <a:sym typeface="Garamond" pitchFamily="18" charset="0"/>
              </a:rPr>
              <a:t> </a:t>
            </a:r>
            <a:r>
              <a:rPr lang="en-GB" i="1" dirty="0" err="1">
                <a:latin typeface="Garamond"/>
                <a:cs typeface="Garamond"/>
                <a:sym typeface="Garamond" pitchFamily="18" charset="0"/>
              </a:rPr>
              <a:t>oberejo</a:t>
            </a:r>
            <a:r>
              <a:rPr lang="en-GB" i="1" dirty="0">
                <a:latin typeface="Garamond"/>
                <a:cs typeface="Garamond"/>
                <a:sym typeface="Garamond" pitchFamily="18" charset="0"/>
              </a:rPr>
              <a:t>. </a:t>
            </a:r>
            <a:r>
              <a:rPr lang="en-GB" i="1" dirty="0" err="1">
                <a:latin typeface="Garamond"/>
                <a:cs typeface="Garamond"/>
                <a:sym typeface="Garamond" pitchFamily="18" charset="0"/>
              </a:rPr>
              <a:t>Takoj</a:t>
            </a:r>
            <a:r>
              <a:rPr lang="en-GB" i="1" dirty="0">
                <a:latin typeface="Garamond"/>
                <a:cs typeface="Garamond"/>
                <a:sym typeface="Garamond" pitchFamily="18" charset="0"/>
              </a:rPr>
              <a:t>, ko </a:t>
            </a:r>
            <a:r>
              <a:rPr lang="en-GB" i="1" dirty="0" err="1">
                <a:latin typeface="Garamond"/>
                <a:cs typeface="Garamond"/>
                <a:sym typeface="Garamond" pitchFamily="18" charset="0"/>
              </a:rPr>
              <a:t>začenete</a:t>
            </a:r>
            <a:r>
              <a:rPr lang="en-GB" i="1" dirty="0">
                <a:latin typeface="Garamond"/>
                <a:cs typeface="Garamond"/>
                <a:sym typeface="Garamond" pitchFamily="18" charset="0"/>
              </a:rPr>
              <a:t> </a:t>
            </a:r>
            <a:r>
              <a:rPr lang="en-GB" i="1" dirty="0" err="1">
                <a:latin typeface="Garamond"/>
                <a:cs typeface="Garamond"/>
                <a:sym typeface="Garamond" pitchFamily="18" charset="0"/>
              </a:rPr>
              <a:t>igrati</a:t>
            </a:r>
            <a:r>
              <a:rPr lang="en-GB" i="1" dirty="0">
                <a:latin typeface="Garamond"/>
                <a:cs typeface="Garamond"/>
                <a:sym typeface="Garamond" pitchFamily="18" charset="0"/>
              </a:rPr>
              <a:t>, </a:t>
            </a:r>
            <a:r>
              <a:rPr lang="en-GB" i="1" dirty="0" err="1">
                <a:latin typeface="Garamond"/>
                <a:cs typeface="Garamond"/>
                <a:sym typeface="Garamond" pitchFamily="18" charset="0"/>
              </a:rPr>
              <a:t>prepoznajte</a:t>
            </a:r>
            <a:r>
              <a:rPr lang="en-GB" i="1" dirty="0">
                <a:latin typeface="Garamond"/>
                <a:cs typeface="Garamond"/>
                <a:sym typeface="Garamond" pitchFamily="18" charset="0"/>
              </a:rPr>
              <a:t> </a:t>
            </a:r>
            <a:r>
              <a:rPr lang="en-GB" i="1" dirty="0" err="1">
                <a:latin typeface="Garamond"/>
                <a:cs typeface="Garamond"/>
                <a:sym typeface="Garamond" pitchFamily="18" charset="0"/>
              </a:rPr>
              <a:t>kdo</a:t>
            </a:r>
            <a:r>
              <a:rPr lang="en-GB" i="1" dirty="0">
                <a:latin typeface="Garamond"/>
                <a:cs typeface="Garamond"/>
                <a:sym typeface="Garamond" pitchFamily="18" charset="0"/>
              </a:rPr>
              <a:t> je ta </a:t>
            </a:r>
            <a:r>
              <a:rPr lang="en-GB" i="1" dirty="0" err="1">
                <a:latin typeface="Garamond"/>
                <a:cs typeface="Garamond"/>
                <a:sym typeface="Garamond" pitchFamily="18" charset="0"/>
              </a:rPr>
              <a:t>posameznik</a:t>
            </a:r>
            <a:r>
              <a:rPr lang="en-GB" i="1" dirty="0">
                <a:latin typeface="Garamond"/>
                <a:cs typeface="Garamond"/>
                <a:sym typeface="Garamond" pitchFamily="18" charset="0"/>
              </a:rPr>
              <a:t>. </a:t>
            </a:r>
            <a:r>
              <a:rPr lang="en-GB" i="1" dirty="0" err="1">
                <a:latin typeface="Garamond"/>
                <a:cs typeface="Garamond"/>
                <a:sym typeface="Garamond" pitchFamily="18" charset="0"/>
              </a:rPr>
              <a:t>Če</a:t>
            </a:r>
            <a:r>
              <a:rPr lang="en-GB" i="1" dirty="0">
                <a:latin typeface="Garamond"/>
                <a:cs typeface="Garamond"/>
                <a:sym typeface="Garamond" pitchFamily="18" charset="0"/>
              </a:rPr>
              <a:t> ne </a:t>
            </a:r>
            <a:r>
              <a:rPr lang="en-GB" i="1" dirty="0" err="1">
                <a:latin typeface="Garamond"/>
                <a:cs typeface="Garamond"/>
                <a:sym typeface="Garamond" pitchFamily="18" charset="0"/>
              </a:rPr>
              <a:t>veste</a:t>
            </a:r>
            <a:r>
              <a:rPr lang="en-GB" i="1" dirty="0">
                <a:latin typeface="Garamond"/>
                <a:cs typeface="Garamond"/>
                <a:sym typeface="Garamond" pitchFamily="18" charset="0"/>
              </a:rPr>
              <a:t>, </a:t>
            </a:r>
            <a:r>
              <a:rPr lang="en-GB" i="1" dirty="0" err="1">
                <a:latin typeface="Garamond"/>
                <a:cs typeface="Garamond"/>
                <a:sym typeface="Garamond" pitchFamily="18" charset="0"/>
              </a:rPr>
              <a:t>kdo</a:t>
            </a:r>
            <a:r>
              <a:rPr lang="en-GB" i="1" dirty="0">
                <a:latin typeface="Garamond"/>
                <a:cs typeface="Garamond"/>
                <a:sym typeface="Garamond" pitchFamily="18" charset="0"/>
              </a:rPr>
              <a:t> bi to </a:t>
            </a:r>
            <a:r>
              <a:rPr lang="en-GB" i="1" dirty="0" err="1">
                <a:latin typeface="Garamond"/>
                <a:cs typeface="Garamond"/>
                <a:sym typeface="Garamond" pitchFamily="18" charset="0"/>
              </a:rPr>
              <a:t>lahko</a:t>
            </a:r>
            <a:r>
              <a:rPr lang="en-GB" i="1" dirty="0">
                <a:latin typeface="Garamond"/>
                <a:cs typeface="Garamond"/>
                <a:sym typeface="Garamond" pitchFamily="18" charset="0"/>
              </a:rPr>
              <a:t> </a:t>
            </a:r>
            <a:r>
              <a:rPr lang="en-GB" i="1" dirty="0" err="1">
                <a:latin typeface="Garamond"/>
                <a:cs typeface="Garamond"/>
                <a:sym typeface="Garamond" pitchFamily="18" charset="0"/>
              </a:rPr>
              <a:t>bil</a:t>
            </a:r>
            <a:r>
              <a:rPr lang="en-GB" i="1" dirty="0">
                <a:latin typeface="Garamond"/>
                <a:cs typeface="Garamond"/>
                <a:sym typeface="Garamond" pitchFamily="18" charset="0"/>
              </a:rPr>
              <a:t>, </a:t>
            </a:r>
            <a:r>
              <a:rPr lang="en-GB" i="1" dirty="0" err="1">
                <a:latin typeface="Garamond"/>
                <a:cs typeface="Garamond"/>
                <a:sym typeface="Garamond" pitchFamily="18" charset="0"/>
              </a:rPr>
              <a:t>ste</a:t>
            </a:r>
            <a:r>
              <a:rPr lang="en-GB" i="1" dirty="0">
                <a:latin typeface="Garamond"/>
                <a:cs typeface="Garamond"/>
                <a:sym typeface="Garamond" pitchFamily="18" charset="0"/>
              </a:rPr>
              <a:t> </a:t>
            </a:r>
            <a:r>
              <a:rPr lang="en-GB" i="1" dirty="0" err="1">
                <a:latin typeface="Garamond"/>
                <a:cs typeface="Garamond"/>
                <a:sym typeface="Garamond" pitchFamily="18" charset="0"/>
              </a:rPr>
              <a:t>molzna</a:t>
            </a:r>
            <a:r>
              <a:rPr lang="en-GB" i="1" dirty="0">
                <a:latin typeface="Garamond"/>
                <a:cs typeface="Garamond"/>
                <a:sym typeface="Garamond" pitchFamily="18" charset="0"/>
              </a:rPr>
              <a:t> </a:t>
            </a:r>
            <a:r>
              <a:rPr lang="en-GB" i="1" dirty="0" err="1">
                <a:latin typeface="Garamond"/>
                <a:cs typeface="Garamond"/>
                <a:sym typeface="Garamond" pitchFamily="18" charset="0"/>
              </a:rPr>
              <a:t>krava</a:t>
            </a:r>
            <a:r>
              <a:rPr lang="en-GB" i="1" dirty="0">
                <a:latin typeface="Garamond"/>
                <a:cs typeface="Garamond"/>
                <a:sym typeface="Garamond" pitchFamily="18" charset="0"/>
              </a:rPr>
              <a:t> vi. (Nate Silver, </a:t>
            </a:r>
            <a:r>
              <a:rPr lang="en-GB" i="1" dirty="0" err="1">
                <a:latin typeface="Garamond"/>
                <a:cs typeface="Garamond"/>
                <a:sym typeface="Garamond" pitchFamily="18" charset="0"/>
              </a:rPr>
              <a:t>idr</a:t>
            </a:r>
            <a:r>
              <a:rPr lang="en-GB" i="1" dirty="0">
                <a:latin typeface="Garamond"/>
                <a:cs typeface="Garamond"/>
                <a:sym typeface="Garamond" pitchFamily="18" charset="0"/>
              </a:rPr>
              <a:t>.)” </a:t>
            </a:r>
          </a:p>
          <a:p>
            <a:pPr marL="457189" lvl="1" indent="0">
              <a:lnSpc>
                <a:spcPct val="100000"/>
              </a:lnSpc>
              <a:spcBef>
                <a:spcPts val="536"/>
              </a:spcBef>
              <a:buClr>
                <a:srgbClr val="FF0000"/>
              </a:buClr>
              <a:buSzPct val="70000"/>
              <a:buNone/>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0FCADE3C-2FD5-4D7F-A804-98D43E3BB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3495" y="111118"/>
            <a:ext cx="2528527" cy="21323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953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29</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a:solidFill>
                  <a:srgbClr val="E12F29"/>
                </a:solidFill>
                <a:latin typeface="Garamond" panose="02020404030301010803" pitchFamily="18" charset="0"/>
              </a:rPr>
              <a:t>3. Po </a:t>
            </a:r>
            <a:r>
              <a:rPr lang="en-GB" sz="4000" dirty="0" err="1">
                <a:solidFill>
                  <a:srgbClr val="E12F29"/>
                </a:solidFill>
                <a:latin typeface="Garamond" panose="02020404030301010803" pitchFamily="18" charset="0"/>
              </a:rPr>
              <a:t>prevari</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145386"/>
            <a:ext cx="11464215" cy="4572609"/>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Poskrbite</a:t>
            </a:r>
            <a:r>
              <a:rPr lang="en-GB" dirty="0">
                <a:latin typeface="Garamond"/>
                <a:cs typeface="Garamond"/>
                <a:sym typeface="Garamond" pitchFamily="18" charset="0"/>
              </a:rPr>
              <a:t>, da </a:t>
            </a:r>
            <a:r>
              <a:rPr lang="en-GB" dirty="0" err="1">
                <a:latin typeface="Garamond"/>
                <a:cs typeface="Garamond"/>
                <a:sym typeface="Garamond" pitchFamily="18" charset="0"/>
              </a:rPr>
              <a:t>zmanjšate</a:t>
            </a:r>
            <a:r>
              <a:rPr lang="en-GB" dirty="0">
                <a:latin typeface="Garamond"/>
                <a:cs typeface="Garamond"/>
                <a:sym typeface="Garamond" pitchFamily="18" charset="0"/>
              </a:rPr>
              <a:t> </a:t>
            </a:r>
            <a:r>
              <a:rPr lang="en-GB" dirty="0" err="1">
                <a:latin typeface="Garamond"/>
                <a:cs typeface="Garamond"/>
                <a:sym typeface="Garamond" pitchFamily="18" charset="0"/>
              </a:rPr>
              <a:t>možnost</a:t>
            </a:r>
            <a:r>
              <a:rPr lang="en-GB" dirty="0">
                <a:latin typeface="Garamond"/>
                <a:cs typeface="Garamond"/>
                <a:sym typeface="Garamond" pitchFamily="18" charset="0"/>
              </a:rPr>
              <a:t> </a:t>
            </a:r>
            <a:r>
              <a:rPr lang="en-GB" b="1" dirty="0" err="1">
                <a:solidFill>
                  <a:srgbClr val="E12F29"/>
                </a:solidFill>
                <a:latin typeface="Garamond"/>
                <a:cs typeface="Garamond"/>
                <a:sym typeface="Garamond" pitchFamily="18" charset="0"/>
              </a:rPr>
              <a:t>reviktimizacije</a:t>
            </a:r>
            <a:r>
              <a:rPr lang="en-GB" b="1" dirty="0">
                <a:solidFill>
                  <a:srgbClr val="E12F29"/>
                </a:solidFill>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Sanirajte</a:t>
            </a:r>
            <a:r>
              <a:rPr lang="en-GB" dirty="0">
                <a:latin typeface="Garamond"/>
                <a:cs typeface="Garamond"/>
                <a:sym typeface="Garamond" pitchFamily="18" charset="0"/>
              </a:rPr>
              <a:t> (</a:t>
            </a:r>
            <a:r>
              <a:rPr lang="en-GB" dirty="0" err="1">
                <a:latin typeface="Garamond"/>
                <a:cs typeface="Garamond"/>
                <a:sym typeface="Garamond" pitchFamily="18" charset="0"/>
              </a:rPr>
              <a:t>tudi</a:t>
            </a:r>
            <a:r>
              <a:rPr lang="en-GB" dirty="0">
                <a:latin typeface="Garamond"/>
                <a:cs typeface="Garamond"/>
                <a:sym typeface="Garamond" pitchFamily="18" charset="0"/>
              </a:rPr>
              <a:t>) </a:t>
            </a:r>
            <a:r>
              <a:rPr lang="en-GB" dirty="0" err="1">
                <a:latin typeface="Garamond"/>
                <a:cs typeface="Garamond"/>
                <a:sym typeface="Garamond" pitchFamily="18" charset="0"/>
              </a:rPr>
              <a:t>emocionalno</a:t>
            </a:r>
            <a:r>
              <a:rPr lang="en-GB" dirty="0">
                <a:latin typeface="Garamond"/>
                <a:cs typeface="Garamond"/>
                <a:sym typeface="Garamond" pitchFamily="18" charset="0"/>
              </a:rPr>
              <a:t> </a:t>
            </a:r>
            <a:r>
              <a:rPr lang="en-GB" dirty="0" err="1">
                <a:latin typeface="Garamond"/>
                <a:cs typeface="Garamond"/>
                <a:sym typeface="Garamond" pitchFamily="18" charset="0"/>
              </a:rPr>
              <a:t>stisko</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Pazite</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solidFill>
                  <a:srgbClr val="E12F29"/>
                </a:solidFill>
                <a:latin typeface="Garamond"/>
                <a:cs typeface="Garamond"/>
                <a:sym typeface="Garamond" pitchFamily="18" charset="0"/>
              </a:rPr>
              <a:t>sekundarno</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viktimizacijo</a:t>
            </a:r>
            <a:r>
              <a:rPr lang="en-GB" dirty="0">
                <a:latin typeface="Garamond"/>
                <a:cs typeface="Garamond"/>
                <a:sym typeface="Garamond" pitchFamily="18" charset="0"/>
              </a:rPr>
              <a:t>. </a:t>
            </a:r>
            <a:r>
              <a:rPr lang="en-GB" dirty="0" err="1">
                <a:latin typeface="Garamond"/>
                <a:cs typeface="Garamond"/>
                <a:sym typeface="Garamond" pitchFamily="18" charset="0"/>
              </a:rPr>
              <a:t>Žrtev</a:t>
            </a:r>
            <a:r>
              <a:rPr lang="en-GB" dirty="0">
                <a:latin typeface="Garamond"/>
                <a:cs typeface="Garamond"/>
                <a:sym typeface="Garamond" pitchFamily="18" charset="0"/>
              </a:rPr>
              <a:t> je </a:t>
            </a:r>
            <a:r>
              <a:rPr lang="en-GB" dirty="0" err="1">
                <a:latin typeface="Garamond"/>
                <a:cs typeface="Garamond"/>
                <a:sym typeface="Garamond" pitchFamily="18" charset="0"/>
              </a:rPr>
              <a:t>morda</a:t>
            </a:r>
            <a:r>
              <a:rPr lang="en-GB" dirty="0">
                <a:latin typeface="Garamond"/>
                <a:cs typeface="Garamond"/>
                <a:sym typeface="Garamond" pitchFamily="18" charset="0"/>
              </a:rPr>
              <a:t> </a:t>
            </a:r>
            <a:r>
              <a:rPr lang="en-GB" dirty="0" err="1">
                <a:latin typeface="Garamond"/>
                <a:cs typeface="Garamond"/>
                <a:sym typeface="Garamond" pitchFamily="18" charset="0"/>
              </a:rPr>
              <a:t>igrala</a:t>
            </a:r>
            <a:r>
              <a:rPr lang="en-GB" dirty="0">
                <a:latin typeface="Garamond"/>
                <a:cs typeface="Garamond"/>
                <a:sym typeface="Garamond" pitchFamily="18" charset="0"/>
              </a:rPr>
              <a:t> </a:t>
            </a:r>
            <a:r>
              <a:rPr lang="en-GB" dirty="0" err="1">
                <a:latin typeface="Garamond"/>
                <a:cs typeface="Garamond"/>
                <a:sym typeface="Garamond" pitchFamily="18" charset="0"/>
              </a:rPr>
              <a:t>aktivno</a:t>
            </a:r>
            <a:r>
              <a:rPr lang="en-GB" dirty="0">
                <a:latin typeface="Garamond"/>
                <a:cs typeface="Garamond"/>
                <a:sym typeface="Garamond" pitchFamily="18" charset="0"/>
              </a:rPr>
              <a:t> </a:t>
            </a:r>
            <a:r>
              <a:rPr lang="en-GB" dirty="0" err="1">
                <a:latin typeface="Garamond"/>
                <a:cs typeface="Garamond"/>
                <a:sym typeface="Garamond" pitchFamily="18" charset="0"/>
              </a:rPr>
              <a:t>vlogo</a:t>
            </a:r>
            <a:r>
              <a:rPr lang="en-GB" dirty="0">
                <a:latin typeface="Garamond"/>
                <a:cs typeface="Garamond"/>
                <a:sym typeface="Garamond" pitchFamily="18" charset="0"/>
              </a:rPr>
              <a:t>, </a:t>
            </a:r>
            <a:r>
              <a:rPr lang="en-GB" dirty="0" err="1">
                <a:latin typeface="Garamond"/>
                <a:cs typeface="Garamond"/>
                <a:sym typeface="Garamond" pitchFamily="18" charset="0"/>
              </a:rPr>
              <a:t>ni</a:t>
            </a:r>
            <a:r>
              <a:rPr lang="en-GB" dirty="0">
                <a:latin typeface="Garamond"/>
                <a:cs typeface="Garamond"/>
                <a:sym typeface="Garamond" pitchFamily="18" charset="0"/>
              </a:rPr>
              <a:t> pa </a:t>
            </a:r>
            <a:r>
              <a:rPr lang="en-GB" i="1" dirty="0" err="1">
                <a:latin typeface="Garamond"/>
                <a:cs typeface="Garamond"/>
                <a:sym typeface="Garamond" pitchFamily="18" charset="0"/>
              </a:rPr>
              <a:t>kriva</a:t>
            </a:r>
            <a:r>
              <a:rPr lang="en-GB" dirty="0">
                <a:latin typeface="Garamond"/>
                <a:cs typeface="Garamond"/>
                <a:sym typeface="Garamond" pitchFamily="18" charset="0"/>
              </a:rPr>
              <a:t>, da je </a:t>
            </a:r>
            <a:r>
              <a:rPr lang="en-GB" dirty="0" err="1">
                <a:latin typeface="Garamond"/>
                <a:cs typeface="Garamond"/>
                <a:sym typeface="Garamond" pitchFamily="18" charset="0"/>
              </a:rPr>
              <a:t>žrtev</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Pomagajte</a:t>
            </a:r>
            <a:r>
              <a:rPr lang="en-GB" dirty="0">
                <a:latin typeface="Garamond"/>
                <a:cs typeface="Garamond"/>
                <a:sym typeface="Garamond" pitchFamily="18" charset="0"/>
              </a:rPr>
              <a:t> </a:t>
            </a:r>
            <a:r>
              <a:rPr lang="en-GB" dirty="0" err="1">
                <a:latin typeface="Garamond"/>
                <a:cs typeface="Garamond"/>
                <a:sym typeface="Garamond" pitchFamily="18" charset="0"/>
              </a:rPr>
              <a:t>pri</a:t>
            </a:r>
            <a:r>
              <a:rPr lang="en-GB" dirty="0">
                <a:latin typeface="Garamond"/>
                <a:cs typeface="Garamond"/>
                <a:sym typeface="Garamond" pitchFamily="18" charset="0"/>
              </a:rPr>
              <a:t> </a:t>
            </a:r>
            <a:r>
              <a:rPr lang="en-GB" dirty="0" err="1">
                <a:latin typeface="Garamond"/>
                <a:cs typeface="Garamond"/>
                <a:sym typeface="Garamond" pitchFamily="18" charset="0"/>
              </a:rPr>
              <a:t>soočanju</a:t>
            </a:r>
            <a:r>
              <a:rPr lang="en-GB" dirty="0">
                <a:latin typeface="Garamond"/>
                <a:cs typeface="Garamond"/>
                <a:sym typeface="Garamond" pitchFamily="18" charset="0"/>
              </a:rPr>
              <a:t> z </a:t>
            </a:r>
            <a:r>
              <a:rPr lang="en-GB" dirty="0" err="1">
                <a:latin typeface="Garamond"/>
                <a:cs typeface="Garamond"/>
                <a:sym typeface="Garamond" pitchFamily="18" charset="0"/>
              </a:rPr>
              <a:t>izgubo</a:t>
            </a:r>
            <a:r>
              <a:rPr lang="en-GB" dirty="0">
                <a:latin typeface="Garamond"/>
                <a:cs typeface="Garamond"/>
                <a:sym typeface="Garamond" pitchFamily="18" charset="0"/>
              </a:rPr>
              <a:t>. </a:t>
            </a:r>
            <a:r>
              <a:rPr lang="en-GB" dirty="0" err="1">
                <a:latin typeface="Garamond"/>
                <a:cs typeface="Garamond"/>
                <a:sym typeface="Garamond" pitchFamily="18" charset="0"/>
              </a:rPr>
              <a:t>Če</a:t>
            </a:r>
            <a:r>
              <a:rPr lang="en-GB" dirty="0">
                <a:latin typeface="Garamond"/>
                <a:cs typeface="Garamond"/>
                <a:sym typeface="Garamond" pitchFamily="18" charset="0"/>
              </a:rPr>
              <a:t> je </a:t>
            </a:r>
            <a:r>
              <a:rPr lang="en-GB" dirty="0" err="1">
                <a:latin typeface="Garamond"/>
                <a:cs typeface="Garamond"/>
                <a:sym typeface="Garamond" pitchFamily="18" charset="0"/>
              </a:rPr>
              <a:t>bila</a:t>
            </a:r>
            <a:r>
              <a:rPr lang="en-GB" dirty="0">
                <a:latin typeface="Garamond"/>
                <a:cs typeface="Garamond"/>
                <a:sym typeface="Garamond" pitchFamily="18" charset="0"/>
              </a:rPr>
              <a:t> </a:t>
            </a:r>
            <a:r>
              <a:rPr lang="en-GB" dirty="0" err="1">
                <a:latin typeface="Garamond"/>
                <a:cs typeface="Garamond"/>
                <a:sym typeface="Garamond" pitchFamily="18" charset="0"/>
              </a:rPr>
              <a:t>materialna</a:t>
            </a:r>
            <a:r>
              <a:rPr lang="en-GB" dirty="0">
                <a:latin typeface="Garamond"/>
                <a:cs typeface="Garamond"/>
                <a:sym typeface="Garamond" pitchFamily="18" charset="0"/>
              </a:rPr>
              <a:t>, </a:t>
            </a:r>
            <a:r>
              <a:rPr lang="en-GB" dirty="0" err="1">
                <a:latin typeface="Garamond"/>
                <a:cs typeface="Garamond"/>
                <a:sym typeface="Garamond" pitchFamily="18" charset="0"/>
              </a:rPr>
              <a:t>potem</a:t>
            </a:r>
            <a:r>
              <a:rPr lang="en-GB" dirty="0">
                <a:latin typeface="Garamond"/>
                <a:cs typeface="Garamond"/>
                <a:sym typeface="Garamond" pitchFamily="18" charset="0"/>
              </a:rPr>
              <a:t> </a:t>
            </a:r>
            <a:r>
              <a:rPr lang="en-GB" dirty="0" err="1">
                <a:latin typeface="Garamond"/>
                <a:cs typeface="Garamond"/>
                <a:sym typeface="Garamond" pitchFamily="18" charset="0"/>
              </a:rPr>
              <a:t>naj</a:t>
            </a:r>
            <a:r>
              <a:rPr lang="en-GB" dirty="0">
                <a:latin typeface="Garamond"/>
                <a:cs typeface="Garamond"/>
                <a:sym typeface="Garamond" pitchFamily="18" charset="0"/>
              </a:rPr>
              <a:t> jo </a:t>
            </a:r>
            <a:r>
              <a:rPr lang="en-GB" dirty="0" err="1">
                <a:latin typeface="Garamond"/>
                <a:cs typeface="Garamond"/>
                <a:sym typeface="Garamond" pitchFamily="18" charset="0"/>
              </a:rPr>
              <a:t>posameznik</a:t>
            </a:r>
            <a:r>
              <a:rPr lang="en-GB" dirty="0">
                <a:latin typeface="Garamond"/>
                <a:cs typeface="Garamond"/>
                <a:sym typeface="Garamond" pitchFamily="18" charset="0"/>
              </a:rPr>
              <a:t> </a:t>
            </a:r>
            <a:r>
              <a:rPr lang="en-GB" i="1" dirty="0" err="1">
                <a:latin typeface="Garamond"/>
                <a:cs typeface="Garamond"/>
                <a:sym typeface="Garamond" pitchFamily="18" charset="0"/>
              </a:rPr>
              <a:t>odpiše</a:t>
            </a:r>
            <a:r>
              <a:rPr lang="en-GB" dirty="0">
                <a:latin typeface="Garamond"/>
                <a:cs typeface="Garamond"/>
                <a:sym typeface="Garamond" pitchFamily="18" charset="0"/>
              </a:rPr>
              <a:t>. Ni </a:t>
            </a:r>
            <a:r>
              <a:rPr lang="en-GB" dirty="0" err="1">
                <a:latin typeface="Garamond"/>
                <a:cs typeface="Garamond"/>
                <a:sym typeface="Garamond" pitchFamily="18" charset="0"/>
              </a:rPr>
              <a:t>treba</a:t>
            </a:r>
            <a:r>
              <a:rPr lang="en-GB" dirty="0">
                <a:latin typeface="Garamond"/>
                <a:cs typeface="Garamond"/>
                <a:sym typeface="Garamond" pitchFamily="18" charset="0"/>
              </a:rPr>
              <a:t> </a:t>
            </a:r>
            <a:r>
              <a:rPr lang="en-GB" dirty="0" err="1">
                <a:latin typeface="Garamond"/>
                <a:cs typeface="Garamond"/>
                <a:sym typeface="Garamond" pitchFamily="18" charset="0"/>
              </a:rPr>
              <a:t>biti</a:t>
            </a:r>
            <a:r>
              <a:rPr lang="en-GB" dirty="0">
                <a:latin typeface="Garamond"/>
                <a:cs typeface="Garamond"/>
                <a:sym typeface="Garamond" pitchFamily="18" charset="0"/>
              </a:rPr>
              <a:t> </a:t>
            </a:r>
            <a:r>
              <a:rPr lang="en-GB" dirty="0" err="1">
                <a:latin typeface="Garamond"/>
                <a:cs typeface="Garamond"/>
                <a:sym typeface="Garamond" pitchFamily="18" charset="0"/>
              </a:rPr>
              <a:t>grob</a:t>
            </a:r>
            <a:r>
              <a:rPr lang="en-GB" dirty="0">
                <a:latin typeface="Garamond"/>
                <a:cs typeface="Garamond"/>
                <a:sym typeface="Garamond" pitchFamily="18" charset="0"/>
              </a:rPr>
              <a:t>, je pa dobro </a:t>
            </a:r>
            <a:r>
              <a:rPr lang="en-GB" dirty="0" err="1">
                <a:latin typeface="Garamond"/>
                <a:cs typeface="Garamond"/>
                <a:sym typeface="Garamond" pitchFamily="18" charset="0"/>
              </a:rPr>
              <a:t>biti</a:t>
            </a:r>
            <a:r>
              <a:rPr lang="en-GB" dirty="0">
                <a:latin typeface="Garamond"/>
                <a:cs typeface="Garamond"/>
                <a:sym typeface="Garamond" pitchFamily="18" charset="0"/>
              </a:rPr>
              <a:t> </a:t>
            </a:r>
            <a:r>
              <a:rPr lang="en-GB" dirty="0" err="1">
                <a:latin typeface="Garamond"/>
                <a:cs typeface="Garamond"/>
                <a:sym typeface="Garamond" pitchFamily="18" charset="0"/>
              </a:rPr>
              <a:t>nežno</a:t>
            </a:r>
            <a:r>
              <a:rPr lang="en-GB" dirty="0">
                <a:latin typeface="Garamond"/>
                <a:cs typeface="Garamond"/>
                <a:sym typeface="Garamond" pitchFamily="18" charset="0"/>
              </a:rPr>
              <a:t> </a:t>
            </a:r>
            <a:r>
              <a:rPr lang="en-GB" dirty="0" err="1">
                <a:latin typeface="Garamond"/>
                <a:cs typeface="Garamond"/>
                <a:sym typeface="Garamond" pitchFamily="18" charset="0"/>
              </a:rPr>
              <a:t>realističen</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Organizirajte</a:t>
            </a:r>
            <a:r>
              <a:rPr lang="en-GB" dirty="0">
                <a:latin typeface="Garamond"/>
                <a:cs typeface="Garamond"/>
                <a:sym typeface="Garamond" pitchFamily="18" charset="0"/>
              </a:rPr>
              <a:t> </a:t>
            </a:r>
            <a:r>
              <a:rPr lang="en-GB" dirty="0" err="1">
                <a:latin typeface="Garamond"/>
                <a:cs typeface="Garamond"/>
                <a:sym typeface="Garamond" pitchFamily="18" charset="0"/>
              </a:rPr>
              <a:t>samopomočno</a:t>
            </a:r>
            <a:r>
              <a:rPr lang="en-GB" dirty="0">
                <a:latin typeface="Garamond"/>
                <a:cs typeface="Garamond"/>
                <a:sym typeface="Garamond" pitchFamily="18" charset="0"/>
              </a:rPr>
              <a:t> </a:t>
            </a:r>
            <a:r>
              <a:rPr lang="en-GB" dirty="0" err="1">
                <a:latin typeface="Garamond"/>
                <a:cs typeface="Garamond"/>
                <a:sym typeface="Garamond" pitchFamily="18" charset="0"/>
              </a:rPr>
              <a:t>skupino</a:t>
            </a:r>
            <a:r>
              <a:rPr lang="en-GB" dirty="0">
                <a:latin typeface="Garamond"/>
                <a:cs typeface="Garamond"/>
                <a:sym typeface="Garamond" pitchFamily="18" charset="0"/>
              </a:rPr>
              <a:t>, </a:t>
            </a:r>
            <a:r>
              <a:rPr lang="en-GB" dirty="0" err="1">
                <a:latin typeface="Garamond"/>
                <a:cs typeface="Garamond"/>
                <a:sym typeface="Garamond" pitchFamily="18" charset="0"/>
              </a:rPr>
              <a:t>kamor</a:t>
            </a:r>
            <a:r>
              <a:rPr lang="en-GB" dirty="0">
                <a:latin typeface="Garamond"/>
                <a:cs typeface="Garamond"/>
                <a:sym typeface="Garamond" pitchFamily="18" charset="0"/>
              </a:rPr>
              <a:t> </a:t>
            </a:r>
            <a:r>
              <a:rPr lang="en-GB" dirty="0" err="1">
                <a:latin typeface="Garamond"/>
                <a:cs typeface="Garamond"/>
                <a:sym typeface="Garamond" pitchFamily="18" charset="0"/>
              </a:rPr>
              <a:t>naj</a:t>
            </a:r>
            <a:r>
              <a:rPr lang="en-GB" dirty="0">
                <a:latin typeface="Garamond"/>
                <a:cs typeface="Garamond"/>
                <a:sym typeface="Garamond" pitchFamily="18" charset="0"/>
              </a:rPr>
              <a:t> </a:t>
            </a:r>
            <a:r>
              <a:rPr lang="en-GB" dirty="0" err="1">
                <a:latin typeface="Garamond"/>
                <a:cs typeface="Garamond"/>
                <a:sym typeface="Garamond" pitchFamily="18" charset="0"/>
              </a:rPr>
              <a:t>hodijo</a:t>
            </a:r>
            <a:r>
              <a:rPr lang="en-GB" dirty="0">
                <a:latin typeface="Garamond"/>
                <a:cs typeface="Garamond"/>
                <a:sym typeface="Garamond" pitchFamily="18" charset="0"/>
              </a:rPr>
              <a:t> </a:t>
            </a:r>
            <a:r>
              <a:rPr lang="en-GB" dirty="0" err="1">
                <a:latin typeface="Garamond"/>
                <a:cs typeface="Garamond"/>
                <a:sym typeface="Garamond" pitchFamily="18" charset="0"/>
              </a:rPr>
              <a:t>tudi</a:t>
            </a:r>
            <a:r>
              <a:rPr lang="en-GB" dirty="0">
                <a:latin typeface="Garamond"/>
                <a:cs typeface="Garamond"/>
                <a:sym typeface="Garamond" pitchFamily="18" charset="0"/>
              </a:rPr>
              <a:t> </a:t>
            </a:r>
            <a:r>
              <a:rPr lang="en-GB" dirty="0" err="1">
                <a:latin typeface="Garamond"/>
                <a:cs typeface="Garamond"/>
                <a:sym typeface="Garamond" pitchFamily="18" charset="0"/>
              </a:rPr>
              <a:t>tisti</a:t>
            </a:r>
            <a:r>
              <a:rPr lang="en-GB" dirty="0">
                <a:latin typeface="Garamond"/>
                <a:cs typeface="Garamond"/>
                <a:sym typeface="Garamond" pitchFamily="18" charset="0"/>
              </a:rPr>
              <a:t>, </a:t>
            </a:r>
            <a:r>
              <a:rPr lang="en-GB" dirty="0" err="1">
                <a:latin typeface="Garamond"/>
                <a:cs typeface="Garamond"/>
                <a:sym typeface="Garamond" pitchFamily="18" charset="0"/>
              </a:rPr>
              <a:t>ki</a:t>
            </a:r>
            <a:r>
              <a:rPr lang="en-GB" dirty="0">
                <a:latin typeface="Garamond"/>
                <a:cs typeface="Garamond"/>
                <a:sym typeface="Garamond" pitchFamily="18" charset="0"/>
              </a:rPr>
              <a:t> so </a:t>
            </a:r>
            <a:r>
              <a:rPr lang="en-GB" dirty="0" err="1">
                <a:latin typeface="Garamond"/>
                <a:cs typeface="Garamond"/>
                <a:sym typeface="Garamond" pitchFamily="18" charset="0"/>
              </a:rPr>
              <a:t>si</a:t>
            </a:r>
            <a:r>
              <a:rPr lang="en-GB" dirty="0">
                <a:latin typeface="Garamond"/>
                <a:cs typeface="Garamond"/>
                <a:sym typeface="Garamond" pitchFamily="18" charset="0"/>
              </a:rPr>
              <a:t> </a:t>
            </a:r>
            <a:r>
              <a:rPr lang="en-GB" dirty="0" err="1">
                <a:latin typeface="Garamond"/>
                <a:cs typeface="Garamond"/>
                <a:sym typeface="Garamond" pitchFamily="18" charset="0"/>
              </a:rPr>
              <a:t>življenje</a:t>
            </a:r>
            <a:r>
              <a:rPr lang="en-GB" dirty="0">
                <a:latin typeface="Garamond"/>
                <a:cs typeface="Garamond"/>
                <a:sym typeface="Garamond" pitchFamily="18" charset="0"/>
              </a:rPr>
              <a:t> </a:t>
            </a:r>
            <a:r>
              <a:rPr lang="en-GB" dirty="0" err="1">
                <a:latin typeface="Garamond"/>
                <a:cs typeface="Garamond"/>
                <a:sym typeface="Garamond" pitchFamily="18" charset="0"/>
              </a:rPr>
              <a:t>že</a:t>
            </a:r>
            <a:r>
              <a:rPr lang="en-GB" dirty="0">
                <a:latin typeface="Garamond"/>
                <a:cs typeface="Garamond"/>
                <a:sym typeface="Garamond" pitchFamily="18" charset="0"/>
              </a:rPr>
              <a:t> </a:t>
            </a:r>
            <a:r>
              <a:rPr lang="en-GB" dirty="0" err="1">
                <a:latin typeface="Garamond"/>
                <a:cs typeface="Garamond"/>
                <a:sym typeface="Garamond" pitchFamily="18" charset="0"/>
              </a:rPr>
              <a:t>uspešno</a:t>
            </a:r>
            <a:r>
              <a:rPr lang="en-GB" dirty="0">
                <a:latin typeface="Garamond"/>
                <a:cs typeface="Garamond"/>
                <a:sym typeface="Garamond" pitchFamily="18" charset="0"/>
              </a:rPr>
              <a:t> </a:t>
            </a:r>
            <a:r>
              <a:rPr lang="en-GB" dirty="0" err="1">
                <a:latin typeface="Garamond"/>
                <a:cs typeface="Garamond"/>
                <a:sym typeface="Garamond" pitchFamily="18" charset="0"/>
              </a:rPr>
              <a:t>sanirali</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en-GB" b="1" i="1" dirty="0">
              <a:solidFill>
                <a:srgbClr val="E12F29"/>
              </a:solidFill>
              <a:latin typeface="Garamond"/>
              <a:cs typeface="Garamond"/>
              <a:sym typeface="Garamond" pitchFamily="18" charset="0"/>
            </a:endParaRPr>
          </a:p>
          <a:p>
            <a:pPr marL="457189" lvl="1" indent="0">
              <a:lnSpc>
                <a:spcPct val="100000"/>
              </a:lnSpc>
              <a:spcBef>
                <a:spcPts val="536"/>
              </a:spcBef>
              <a:buClr>
                <a:srgbClr val="FF0000"/>
              </a:buClr>
              <a:buSzPct val="70000"/>
              <a:buNone/>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cxnSp>
        <p:nvCxnSpPr>
          <p:cNvPr id="7" name="Straight Connector 6">
            <a:extLst>
              <a:ext uri="{FF2B5EF4-FFF2-40B4-BE49-F238E27FC236}">
                <a16:creationId xmlns:a16="http://schemas.microsoft.com/office/drawing/2014/main" id="{24A1BA95-C62B-4D86-B5FD-C9D6E01B239E}"/>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20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3</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87262"/>
            <a:ext cx="11464218" cy="690859"/>
          </a:xfrm>
        </p:spPr>
        <p:txBody>
          <a:bodyPr>
            <a:normAutofit/>
          </a:bodyPr>
          <a:lstStyle/>
          <a:p>
            <a:r>
              <a:rPr lang="en-GB" sz="3600" dirty="0" err="1">
                <a:solidFill>
                  <a:srgbClr val="E12F29"/>
                </a:solidFill>
                <a:latin typeface="Garamond" panose="02020404030301010803" pitchFamily="18" charset="0"/>
              </a:rPr>
              <a:t>Kdo</a:t>
            </a:r>
            <a:r>
              <a:rPr lang="en-GB" sz="3600" dirty="0">
                <a:solidFill>
                  <a:srgbClr val="E12F29"/>
                </a:solidFill>
                <a:latin typeface="Garamond" panose="02020404030301010803" pitchFamily="18" charset="0"/>
              </a:rPr>
              <a:t> </a:t>
            </a:r>
            <a:r>
              <a:rPr lang="en-GB" sz="3600" dirty="0" err="1">
                <a:solidFill>
                  <a:srgbClr val="E12F29"/>
                </a:solidFill>
                <a:latin typeface="Garamond" panose="02020404030301010803" pitchFamily="18" charset="0"/>
              </a:rPr>
              <a:t>sem</a:t>
            </a:r>
            <a:endParaRPr lang="sl-SI" sz="36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6" y="2175028"/>
            <a:ext cx="11464217" cy="4206727"/>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dr. David Modic (</a:t>
            </a:r>
            <a:r>
              <a:rPr lang="en-GB" dirty="0">
                <a:latin typeface="Garamond"/>
                <a:cs typeface="Garamond"/>
                <a:sym typeface="Garamond" pitchFamily="18" charset="0"/>
              </a:rPr>
              <a:t>EXON</a:t>
            </a:r>
            <a:r>
              <a:rPr lang="sl-SI" dirty="0">
                <a:latin typeface="Garamond"/>
                <a:cs typeface="Garamond"/>
                <a:sym typeface="Garamond" pitchFamily="18" charset="0"/>
              </a:rPr>
              <a:t>), ekonomski psiholog.</a:t>
            </a: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Diplomiral</a:t>
            </a:r>
            <a:r>
              <a:rPr lang="en-GB" dirty="0">
                <a:latin typeface="Garamond"/>
                <a:cs typeface="Garamond"/>
                <a:sym typeface="Garamond" pitchFamily="18" charset="0"/>
              </a:rPr>
              <a:t> in </a:t>
            </a:r>
            <a:r>
              <a:rPr lang="en-GB" dirty="0" err="1">
                <a:latin typeface="Garamond"/>
                <a:cs typeface="Garamond"/>
                <a:sym typeface="Garamond" pitchFamily="18" charset="0"/>
              </a:rPr>
              <a:t>magistriral</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PEF, soc. ped.</a:t>
            </a: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Trenutno</a:t>
            </a:r>
            <a:r>
              <a:rPr lang="en-GB" dirty="0">
                <a:latin typeface="Garamond"/>
                <a:cs typeface="Garamond"/>
                <a:sym typeface="Garamond" pitchFamily="18" charset="0"/>
              </a:rPr>
              <a:t> </a:t>
            </a:r>
            <a:r>
              <a:rPr lang="en-GB" dirty="0" err="1">
                <a:latin typeface="Garamond"/>
                <a:cs typeface="Garamond"/>
                <a:sym typeface="Garamond" pitchFamily="18" charset="0"/>
              </a:rPr>
              <a:t>tretje</a:t>
            </a:r>
            <a:r>
              <a:rPr lang="en-GB" dirty="0">
                <a:latin typeface="Garamond"/>
                <a:cs typeface="Garamond"/>
                <a:sym typeface="Garamond" pitchFamily="18" charset="0"/>
              </a:rPr>
              <a:t> </a:t>
            </a:r>
            <a:r>
              <a:rPr lang="en-GB" dirty="0" err="1">
                <a:latin typeface="Garamond"/>
                <a:cs typeface="Garamond"/>
                <a:sym typeface="Garamond" pitchFamily="18" charset="0"/>
              </a:rPr>
              <a:t>leto</a:t>
            </a:r>
            <a:r>
              <a:rPr lang="en-GB" dirty="0">
                <a:latin typeface="Garamond"/>
                <a:cs typeface="Garamond"/>
                <a:sym typeface="Garamond" pitchFamily="18" charset="0"/>
              </a:rPr>
              <a:t> </a:t>
            </a:r>
            <a:r>
              <a:rPr lang="en-GB" dirty="0" err="1">
                <a:latin typeface="Garamond"/>
                <a:cs typeface="Garamond"/>
                <a:sym typeface="Garamond" pitchFamily="18" charset="0"/>
              </a:rPr>
              <a:t>zaposlen</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FRI (UL).</a:t>
            </a: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Pred</a:t>
            </a:r>
            <a:r>
              <a:rPr lang="en-GB" dirty="0">
                <a:latin typeface="Garamond"/>
                <a:cs typeface="Garamond"/>
                <a:sym typeface="Garamond" pitchFamily="18" charset="0"/>
              </a:rPr>
              <a:t> </a:t>
            </a:r>
            <a:r>
              <a:rPr lang="en-GB" dirty="0" err="1">
                <a:latin typeface="Garamond"/>
                <a:cs typeface="Garamond"/>
                <a:sym typeface="Garamond" pitchFamily="18" charset="0"/>
              </a:rPr>
              <a:t>tem</a:t>
            </a:r>
            <a:r>
              <a:rPr lang="en-GB" dirty="0">
                <a:latin typeface="Garamond"/>
                <a:cs typeface="Garamond"/>
                <a:sym typeface="Garamond" pitchFamily="18" charset="0"/>
              </a:rPr>
              <a:t> z</a:t>
            </a:r>
            <a:r>
              <a:rPr lang="sl-SI" dirty="0" err="1">
                <a:latin typeface="Garamond"/>
                <a:cs typeface="Garamond"/>
                <a:sym typeface="Garamond" pitchFamily="18" charset="0"/>
              </a:rPr>
              <a:t>aposlen</a:t>
            </a:r>
            <a:r>
              <a:rPr lang="sl-SI" dirty="0">
                <a:latin typeface="Garamond"/>
                <a:cs typeface="Garamond"/>
                <a:sym typeface="Garamond" pitchFamily="18" charset="0"/>
              </a:rPr>
              <a:t> v Računalniškem laboratoriju Univerze v Cambridgeu</a:t>
            </a:r>
            <a:r>
              <a:rPr lang="en-GB" dirty="0">
                <a:latin typeface="Garamond"/>
                <a:cs typeface="Garamond"/>
                <a:sym typeface="Garamond" pitchFamily="18" charset="0"/>
              </a:rPr>
              <a:t> (VB)</a:t>
            </a:r>
            <a:r>
              <a:rPr lang="sl-SI" dirty="0">
                <a:latin typeface="Garamond"/>
                <a:cs typeface="Garamond"/>
                <a:sym typeface="Garamond" pitchFamily="18" charset="0"/>
              </a:rPr>
              <a:t>.</a:t>
            </a: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Višji</a:t>
            </a:r>
            <a:r>
              <a:rPr lang="en-GB" dirty="0">
                <a:latin typeface="Garamond"/>
                <a:cs typeface="Garamond"/>
                <a:sym typeface="Garamond" pitchFamily="18" charset="0"/>
              </a:rPr>
              <a:t> č</a:t>
            </a:r>
            <a:r>
              <a:rPr lang="sl-SI" dirty="0">
                <a:latin typeface="Garamond"/>
                <a:cs typeface="Garamond"/>
                <a:sym typeface="Garamond" pitchFamily="18" charset="0"/>
              </a:rPr>
              <a:t>lan </a:t>
            </a:r>
            <a:r>
              <a:rPr lang="sl-SI" dirty="0" err="1">
                <a:latin typeface="Garamond"/>
                <a:cs typeface="Garamond"/>
                <a:sym typeface="Garamond" pitchFamily="18" charset="0"/>
              </a:rPr>
              <a:t>King’s</a:t>
            </a:r>
            <a:r>
              <a:rPr lang="sl-SI" dirty="0">
                <a:latin typeface="Garamond"/>
                <a:cs typeface="Garamond"/>
                <a:sym typeface="Garamond" pitchFamily="18" charset="0"/>
              </a:rPr>
              <a:t> </a:t>
            </a:r>
            <a:r>
              <a:rPr lang="sl-SI" dirty="0" err="1">
                <a:latin typeface="Garamond"/>
                <a:cs typeface="Garamond"/>
                <a:sym typeface="Garamond" pitchFamily="18" charset="0"/>
              </a:rPr>
              <a:t>College</a:t>
            </a:r>
            <a:r>
              <a:rPr lang="sl-SI" dirty="0">
                <a:latin typeface="Garamond"/>
                <a:cs typeface="Garamond"/>
                <a:sym typeface="Garamond" pitchFamily="18" charset="0"/>
              </a:rPr>
              <a:t>, Cambridge.</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Raziskovalna področja: </a:t>
            </a:r>
            <a:r>
              <a:rPr lang="sl-SI" dirty="0" err="1">
                <a:latin typeface="Garamond"/>
                <a:cs typeface="Garamond"/>
                <a:sym typeface="Garamond" pitchFamily="18" charset="0"/>
              </a:rPr>
              <a:t>kiberkriminal</a:t>
            </a:r>
            <a:r>
              <a:rPr lang="sl-SI" dirty="0">
                <a:latin typeface="Garamond"/>
                <a:cs typeface="Garamond"/>
                <a:sym typeface="Garamond" pitchFamily="18" charset="0"/>
              </a:rPr>
              <a:t>, psihologija prepričevanja, vedenjske spremembe, psihologija računalniške varnosti idr.</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Več na: </a:t>
            </a:r>
            <a:r>
              <a:rPr lang="sl-SI" dirty="0">
                <a:latin typeface="Garamond"/>
                <a:cs typeface="Garamond"/>
                <a:sym typeface="Garamond" pitchFamily="18" charset="0"/>
                <a:hlinkClick r:id="rId2"/>
              </a:rPr>
              <a:t>https://david.</a:t>
            </a:r>
            <a:r>
              <a:rPr lang="en-GB" dirty="0" err="1">
                <a:latin typeface="Garamond"/>
                <a:cs typeface="Garamond"/>
                <a:sym typeface="Garamond" pitchFamily="18" charset="0"/>
                <a:hlinkClick r:id="rId2"/>
              </a:rPr>
              <a:t>modic</a:t>
            </a:r>
            <a:r>
              <a:rPr lang="sl-SI" dirty="0">
                <a:latin typeface="Garamond"/>
                <a:cs typeface="Garamond"/>
                <a:sym typeface="Garamond" pitchFamily="18" charset="0"/>
                <a:hlinkClick r:id="rId2"/>
              </a:rPr>
              <a:t>.</a:t>
            </a:r>
            <a:r>
              <a:rPr lang="sl-SI" dirty="0" err="1">
                <a:latin typeface="Garamond"/>
                <a:cs typeface="Garamond"/>
                <a:sym typeface="Garamond" pitchFamily="18" charset="0"/>
                <a:hlinkClick r:id="rId2"/>
              </a:rPr>
              <a:t>org</a:t>
            </a:r>
            <a:r>
              <a:rPr lang="en-GB" dirty="0">
                <a:latin typeface="Garamond"/>
                <a:cs typeface="Garamond"/>
                <a:sym typeface="Garamond" pitchFamily="18" charset="0"/>
              </a:rPr>
              <a:t> </a:t>
            </a: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descr="A picture containing text&#10;&#10;Description automatically generated">
            <a:extLst>
              <a:ext uri="{FF2B5EF4-FFF2-40B4-BE49-F238E27FC236}">
                <a16:creationId xmlns:a16="http://schemas.microsoft.com/office/drawing/2014/main" id="{4DEE7CEF-ACD9-4E81-901A-9980A12CD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5220" y="313018"/>
            <a:ext cx="2256335" cy="23076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Straight Connector 7">
            <a:extLst>
              <a:ext uri="{FF2B5EF4-FFF2-40B4-BE49-F238E27FC236}">
                <a16:creationId xmlns:a16="http://schemas.microsoft.com/office/drawing/2014/main" id="{C134569D-FDF7-4EE9-9034-60C067BC6B8E}"/>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05040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30</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a:solidFill>
                  <a:srgbClr val="E12F29"/>
                </a:solidFill>
                <a:latin typeface="Garamond" panose="02020404030301010803" pitchFamily="18" charset="0"/>
              </a:rPr>
              <a:t>NAUKI (za </a:t>
            </a:r>
            <a:r>
              <a:rPr lang="en-GB" sz="4000" dirty="0" err="1">
                <a:solidFill>
                  <a:srgbClr val="E12F29"/>
                </a:solidFill>
                <a:latin typeface="Garamond" panose="02020404030301010803" pitchFamily="18" charset="0"/>
              </a:rPr>
              <a:t>zapomn’t</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145386"/>
            <a:ext cx="11464215" cy="4572609"/>
          </a:xfrm>
        </p:spPr>
        <p:txBody>
          <a:bodyPr>
            <a:normAutofit/>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Uspešnih</a:t>
            </a:r>
            <a:r>
              <a:rPr lang="en-GB" dirty="0">
                <a:latin typeface="Garamond"/>
                <a:cs typeface="Garamond"/>
                <a:sym typeface="Garamond" pitchFamily="18" charset="0"/>
              </a:rPr>
              <a:t> </a:t>
            </a:r>
            <a:r>
              <a:rPr lang="en-GB" dirty="0" err="1">
                <a:latin typeface="Garamond"/>
                <a:cs typeface="Garamond"/>
                <a:sym typeface="Garamond" pitchFamily="18" charset="0"/>
              </a:rPr>
              <a:t>prevar</a:t>
            </a:r>
            <a:r>
              <a:rPr lang="en-GB" dirty="0">
                <a:latin typeface="Garamond"/>
                <a:cs typeface="Garamond"/>
                <a:sym typeface="Garamond" pitchFamily="18" charset="0"/>
              </a:rPr>
              <a:t> je </a:t>
            </a:r>
            <a:r>
              <a:rPr lang="en-GB" dirty="0" err="1">
                <a:solidFill>
                  <a:srgbClr val="E12F29"/>
                </a:solidFill>
                <a:latin typeface="Garamond"/>
                <a:cs typeface="Garamond"/>
                <a:sym typeface="Garamond" pitchFamily="18" charset="0"/>
              </a:rPr>
              <a:t>manj</a:t>
            </a:r>
            <a:r>
              <a:rPr lang="en-GB" dirty="0">
                <a:solidFill>
                  <a:srgbClr val="E12F29"/>
                </a:solidFill>
                <a:latin typeface="Garamond"/>
                <a:cs typeface="Garamond"/>
                <a:sym typeface="Garamond" pitchFamily="18" charset="0"/>
              </a:rPr>
              <a:t>,</a:t>
            </a:r>
            <a:r>
              <a:rPr lang="en-GB" dirty="0">
                <a:latin typeface="Garamond"/>
                <a:cs typeface="Garamond"/>
                <a:sym typeface="Garamond" pitchFamily="18" charset="0"/>
              </a:rPr>
              <a:t> </a:t>
            </a:r>
            <a:r>
              <a:rPr lang="en-GB" dirty="0" err="1">
                <a:latin typeface="Garamond"/>
                <a:cs typeface="Garamond"/>
                <a:sym typeface="Garamond" pitchFamily="18" charset="0"/>
              </a:rPr>
              <a:t>kot</a:t>
            </a:r>
            <a:r>
              <a:rPr lang="en-GB" dirty="0">
                <a:latin typeface="Garamond"/>
                <a:cs typeface="Garamond"/>
                <a:sym typeface="Garamond" pitchFamily="18" charset="0"/>
              </a:rPr>
              <a:t> se </a:t>
            </a:r>
            <a:r>
              <a:rPr lang="en-GB" dirty="0" err="1">
                <a:latin typeface="Garamond"/>
                <a:cs typeface="Garamond"/>
                <a:sym typeface="Garamond" pitchFamily="18" charset="0"/>
              </a:rPr>
              <a:t>zdi</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solidFill>
                  <a:srgbClr val="E12F29"/>
                </a:solidFill>
                <a:latin typeface="Garamond"/>
                <a:cs typeface="Garamond"/>
                <a:sym typeface="Garamond" pitchFamily="18" charset="0"/>
              </a:rPr>
              <a:t>Posledice</a:t>
            </a:r>
            <a:r>
              <a:rPr lang="en-GB" dirty="0">
                <a:latin typeface="Garamond"/>
                <a:cs typeface="Garamond"/>
                <a:sym typeface="Garamond" pitchFamily="18" charset="0"/>
              </a:rPr>
              <a:t> se ne </a:t>
            </a:r>
            <a:r>
              <a:rPr lang="en-GB" dirty="0" err="1">
                <a:latin typeface="Garamond"/>
                <a:cs typeface="Garamond"/>
                <a:sym typeface="Garamond" pitchFamily="18" charset="0"/>
              </a:rPr>
              <a:t>kažejo</a:t>
            </a:r>
            <a:r>
              <a:rPr lang="en-GB" dirty="0">
                <a:latin typeface="Garamond"/>
                <a:cs typeface="Garamond"/>
                <a:sym typeface="Garamond" pitchFamily="18" charset="0"/>
              </a:rPr>
              <a:t> </a:t>
            </a:r>
            <a:r>
              <a:rPr lang="en-GB" dirty="0" err="1">
                <a:latin typeface="Garamond"/>
                <a:cs typeface="Garamond"/>
                <a:sym typeface="Garamond" pitchFamily="18" charset="0"/>
              </a:rPr>
              <a:t>samo</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finančnem</a:t>
            </a:r>
            <a:r>
              <a:rPr lang="en-GB" dirty="0">
                <a:latin typeface="Garamond"/>
                <a:cs typeface="Garamond"/>
                <a:sym typeface="Garamond" pitchFamily="18" charset="0"/>
              </a:rPr>
              <a:t> </a:t>
            </a:r>
            <a:r>
              <a:rPr lang="en-GB" dirty="0" err="1">
                <a:latin typeface="Garamond"/>
                <a:cs typeface="Garamond"/>
                <a:sym typeface="Garamond" pitchFamily="18" charset="0"/>
              </a:rPr>
              <a:t>nivoju</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Obstajajo</a:t>
            </a:r>
            <a:r>
              <a:rPr lang="en-GB" dirty="0">
                <a:latin typeface="Garamond"/>
                <a:cs typeface="Garamond"/>
                <a:sym typeface="Garamond" pitchFamily="18" charset="0"/>
              </a:rPr>
              <a:t> </a:t>
            </a:r>
            <a:r>
              <a:rPr lang="en-GB" dirty="0" err="1">
                <a:solidFill>
                  <a:srgbClr val="E12F29"/>
                </a:solidFill>
                <a:latin typeface="Garamond"/>
                <a:cs typeface="Garamond"/>
                <a:sym typeface="Garamond" pitchFamily="18" charset="0"/>
              </a:rPr>
              <a:t>psihološki</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mehanizmi</a:t>
            </a:r>
            <a:r>
              <a:rPr lang="en-GB" dirty="0">
                <a:latin typeface="Garamond"/>
                <a:cs typeface="Garamond"/>
                <a:sym typeface="Garamond" pitchFamily="18" charset="0"/>
              </a:rPr>
              <a:t>, </a:t>
            </a:r>
            <a:r>
              <a:rPr lang="en-GB" dirty="0" err="1">
                <a:latin typeface="Garamond"/>
                <a:cs typeface="Garamond"/>
                <a:sym typeface="Garamond" pitchFamily="18" charset="0"/>
              </a:rPr>
              <a:t>ki</a:t>
            </a:r>
            <a:r>
              <a:rPr lang="en-GB" dirty="0">
                <a:latin typeface="Garamond"/>
                <a:cs typeface="Garamond"/>
                <a:sym typeface="Garamond" pitchFamily="18" charset="0"/>
              </a:rPr>
              <a:t> </a:t>
            </a:r>
            <a:r>
              <a:rPr lang="en-GB" dirty="0" err="1">
                <a:latin typeface="Garamond"/>
                <a:cs typeface="Garamond"/>
                <a:sym typeface="Garamond" pitchFamily="18" charset="0"/>
              </a:rPr>
              <a:t>večajo</a:t>
            </a:r>
            <a:r>
              <a:rPr lang="en-GB" dirty="0">
                <a:latin typeface="Garamond"/>
                <a:cs typeface="Garamond"/>
                <a:sym typeface="Garamond" pitchFamily="18" charset="0"/>
              </a:rPr>
              <a:t> </a:t>
            </a:r>
            <a:r>
              <a:rPr lang="en-GB" dirty="0" err="1">
                <a:solidFill>
                  <a:srgbClr val="E12F29"/>
                </a:solidFill>
                <a:latin typeface="Garamond"/>
                <a:cs typeface="Garamond"/>
                <a:sym typeface="Garamond" pitchFamily="18" charset="0"/>
              </a:rPr>
              <a:t>dovzetnost</a:t>
            </a:r>
            <a:r>
              <a:rPr lang="en-GB" dirty="0">
                <a:latin typeface="Garamond"/>
                <a:cs typeface="Garamond"/>
                <a:sym typeface="Garamond" pitchFamily="18" charset="0"/>
              </a:rPr>
              <a:t> za </a:t>
            </a:r>
            <a:r>
              <a:rPr lang="en-GB" dirty="0" err="1">
                <a:latin typeface="Garamond"/>
                <a:cs typeface="Garamond"/>
                <a:sym typeface="Garamond" pitchFamily="18" charset="0"/>
              </a:rPr>
              <a:t>prevare</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I</a:t>
            </a:r>
            <a:r>
              <a:rPr lang="en-GB" b="1" dirty="0">
                <a:solidFill>
                  <a:srgbClr val="E12F29"/>
                </a:solidFill>
                <a:latin typeface="Garamond"/>
                <a:cs typeface="Garamond"/>
                <a:sym typeface="Garamond" pitchFamily="18" charset="0"/>
              </a:rPr>
              <a:t>n </a:t>
            </a:r>
            <a:r>
              <a:rPr lang="en-GB" b="1" dirty="0" err="1">
                <a:solidFill>
                  <a:srgbClr val="E12F29"/>
                </a:solidFill>
                <a:latin typeface="Garamond"/>
                <a:cs typeface="Garamond"/>
                <a:sym typeface="Garamond" pitchFamily="18" charset="0"/>
              </a:rPr>
              <a:t>obratno</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Marginalizirana</a:t>
            </a:r>
            <a:r>
              <a:rPr lang="en-GB" dirty="0">
                <a:latin typeface="Garamond"/>
                <a:cs typeface="Garamond"/>
                <a:sym typeface="Garamond" pitchFamily="18" charset="0"/>
              </a:rPr>
              <a:t> </a:t>
            </a:r>
            <a:r>
              <a:rPr lang="en-GB" dirty="0" err="1">
                <a:latin typeface="Garamond"/>
                <a:cs typeface="Garamond"/>
                <a:sym typeface="Garamond" pitchFamily="18" charset="0"/>
              </a:rPr>
              <a:t>populacija</a:t>
            </a:r>
            <a:r>
              <a:rPr lang="en-GB" dirty="0">
                <a:latin typeface="Garamond"/>
                <a:cs typeface="Garamond"/>
                <a:sym typeface="Garamond" pitchFamily="18" charset="0"/>
              </a:rPr>
              <a:t> </a:t>
            </a:r>
            <a:r>
              <a:rPr lang="en-GB" dirty="0" err="1">
                <a:solidFill>
                  <a:srgbClr val="E12F29"/>
                </a:solidFill>
                <a:latin typeface="Garamond"/>
                <a:cs typeface="Garamond"/>
                <a:sym typeface="Garamond" pitchFamily="18" charset="0"/>
              </a:rPr>
              <a:t>ni</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bolj</a:t>
            </a:r>
            <a:r>
              <a:rPr lang="en-GB" dirty="0">
                <a:solidFill>
                  <a:srgbClr val="E12F29"/>
                </a:solidFill>
                <a:latin typeface="Garamond"/>
                <a:cs typeface="Garamond"/>
                <a:sym typeface="Garamond" pitchFamily="18" charset="0"/>
              </a:rPr>
              <a:t> </a:t>
            </a:r>
            <a:r>
              <a:rPr lang="en-GB" dirty="0" err="1">
                <a:solidFill>
                  <a:srgbClr val="E12F29"/>
                </a:solidFill>
                <a:latin typeface="Garamond"/>
                <a:cs typeface="Garamond"/>
                <a:sym typeface="Garamond" pitchFamily="18" charset="0"/>
              </a:rPr>
              <a:t>ranljiva</a:t>
            </a:r>
            <a:r>
              <a:rPr lang="en-GB" dirty="0">
                <a:solidFill>
                  <a:srgbClr val="E12F29"/>
                </a:solidFill>
                <a:latin typeface="Garamond"/>
                <a:cs typeface="Garamond"/>
                <a:sym typeface="Garamond" pitchFamily="18" charset="0"/>
              </a:rPr>
              <a:t> </a:t>
            </a:r>
            <a:r>
              <a:rPr lang="en-GB" dirty="0" err="1">
                <a:latin typeface="Garamond"/>
                <a:cs typeface="Garamond"/>
                <a:sym typeface="Garamond" pitchFamily="18" charset="0"/>
              </a:rPr>
              <a:t>kot</a:t>
            </a:r>
            <a:r>
              <a:rPr lang="en-GB" dirty="0">
                <a:latin typeface="Garamond"/>
                <a:cs typeface="Garamond"/>
                <a:sym typeface="Garamond" pitchFamily="18" charset="0"/>
              </a:rPr>
              <a:t> </a:t>
            </a:r>
            <a:r>
              <a:rPr lang="en-GB" dirty="0" err="1">
                <a:latin typeface="Garamond"/>
                <a:cs typeface="Garamond"/>
                <a:sym typeface="Garamond" pitchFamily="18" charset="0"/>
              </a:rPr>
              <a:t>splošna</a:t>
            </a:r>
            <a:r>
              <a:rPr lang="en-GB" dirty="0">
                <a:latin typeface="Garamond"/>
                <a:cs typeface="Garamond"/>
                <a:sym typeface="Garamond" pitchFamily="18" charset="0"/>
              </a:rPr>
              <a:t>. Je pa </a:t>
            </a:r>
            <a:r>
              <a:rPr lang="en-GB" dirty="0" err="1">
                <a:latin typeface="Garamond"/>
                <a:cs typeface="Garamond"/>
                <a:sym typeface="Garamond" pitchFamily="18" charset="0"/>
              </a:rPr>
              <a:t>morda</a:t>
            </a:r>
            <a:r>
              <a:rPr lang="en-GB" dirty="0">
                <a:latin typeface="Garamond"/>
                <a:cs typeface="Garamond"/>
                <a:sym typeface="Garamond" pitchFamily="18" charset="0"/>
              </a:rPr>
              <a:t> </a:t>
            </a:r>
            <a:r>
              <a:rPr lang="en-GB" dirty="0" err="1">
                <a:latin typeface="Garamond"/>
                <a:cs typeface="Garamond"/>
                <a:sym typeface="Garamond" pitchFamily="18" charset="0"/>
              </a:rPr>
              <a:t>možno</a:t>
            </a:r>
            <a:r>
              <a:rPr lang="en-GB" dirty="0">
                <a:latin typeface="Garamond"/>
                <a:cs typeface="Garamond"/>
                <a:sym typeface="Garamond" pitchFamily="18" charset="0"/>
              </a:rPr>
              <a:t>, da so </a:t>
            </a:r>
            <a:r>
              <a:rPr lang="en-GB" dirty="0" err="1">
                <a:latin typeface="Garamond"/>
                <a:cs typeface="Garamond"/>
                <a:sym typeface="Garamond" pitchFamily="18" charset="0"/>
              </a:rPr>
              <a:t>storilci</a:t>
            </a:r>
            <a:r>
              <a:rPr lang="en-GB" dirty="0">
                <a:latin typeface="Garamond"/>
                <a:cs typeface="Garamond"/>
                <a:sym typeface="Garamond" pitchFamily="18" charset="0"/>
              </a:rPr>
              <a:t> </a:t>
            </a:r>
            <a:r>
              <a:rPr lang="en-GB" dirty="0" err="1">
                <a:latin typeface="Garamond"/>
                <a:cs typeface="Garamond"/>
                <a:sym typeface="Garamond" pitchFamily="18" charset="0"/>
              </a:rPr>
              <a:t>večkrat</a:t>
            </a:r>
            <a:r>
              <a:rPr lang="en-GB" dirty="0">
                <a:latin typeface="Garamond"/>
                <a:cs typeface="Garamond"/>
                <a:sym typeface="Garamond" pitchFamily="18" charset="0"/>
              </a:rPr>
              <a:t> </a:t>
            </a:r>
            <a:r>
              <a:rPr lang="en-GB" dirty="0" err="1">
                <a:latin typeface="Garamond"/>
                <a:cs typeface="Garamond"/>
                <a:sym typeface="Garamond" pitchFamily="18" charset="0"/>
              </a:rPr>
              <a:t>iz</a:t>
            </a:r>
            <a:r>
              <a:rPr lang="en-GB" dirty="0">
                <a:latin typeface="Garamond"/>
                <a:cs typeface="Garamond"/>
                <a:sym typeface="Garamond" pitchFamily="18" charset="0"/>
              </a:rPr>
              <a:t> </a:t>
            </a:r>
            <a:r>
              <a:rPr lang="en-GB" dirty="0" err="1">
                <a:latin typeface="Garamond"/>
                <a:cs typeface="Garamond"/>
                <a:sym typeface="Garamond" pitchFamily="18" charset="0"/>
              </a:rPr>
              <a:t>takih</a:t>
            </a:r>
            <a:r>
              <a:rPr lang="en-GB" dirty="0">
                <a:latin typeface="Garamond"/>
                <a:cs typeface="Garamond"/>
                <a:sym typeface="Garamond" pitchFamily="18" charset="0"/>
              </a:rPr>
              <a:t> </a:t>
            </a:r>
            <a:r>
              <a:rPr lang="en-GB" dirty="0" err="1">
                <a:latin typeface="Garamond"/>
                <a:cs typeface="Garamond"/>
                <a:sym typeface="Garamond" pitchFamily="18" charset="0"/>
              </a:rPr>
              <a:t>populacij</a:t>
            </a:r>
            <a:r>
              <a:rPr lang="en-GB" dirty="0">
                <a:latin typeface="Garamond"/>
                <a:cs typeface="Garamond"/>
                <a:sym typeface="Garamond" pitchFamily="18" charset="0"/>
              </a:rPr>
              <a:t> (</a:t>
            </a:r>
            <a:r>
              <a:rPr lang="en-GB" dirty="0" err="1">
                <a:latin typeface="Garamond"/>
                <a:cs typeface="Garamond"/>
                <a:sym typeface="Garamond" pitchFamily="18" charset="0"/>
              </a:rPr>
              <a:t>ker</a:t>
            </a:r>
            <a:r>
              <a:rPr lang="en-GB" dirty="0">
                <a:latin typeface="Garamond"/>
                <a:cs typeface="Garamond"/>
                <a:sym typeface="Garamond" pitchFamily="18" charset="0"/>
              </a:rPr>
              <a:t> se </a:t>
            </a:r>
            <a:r>
              <a:rPr lang="en-GB" i="1" dirty="0" err="1">
                <a:latin typeface="Garamond"/>
                <a:cs typeface="Garamond"/>
                <a:sym typeface="Garamond" pitchFamily="18" charset="0"/>
              </a:rPr>
              <a:t>znajdejo</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Aktivni</a:t>
            </a:r>
            <a:r>
              <a:rPr lang="en-GB" dirty="0">
                <a:latin typeface="Garamond"/>
                <a:cs typeface="Garamond"/>
                <a:sym typeface="Garamond" pitchFamily="18" charset="0"/>
              </a:rPr>
              <a:t> </a:t>
            </a:r>
            <a:r>
              <a:rPr lang="en-GB" dirty="0" err="1">
                <a:latin typeface="Garamond"/>
                <a:cs typeface="Garamond"/>
                <a:sym typeface="Garamond" pitchFamily="18" charset="0"/>
              </a:rPr>
              <a:t>smo</a:t>
            </a:r>
            <a:r>
              <a:rPr lang="en-GB" dirty="0">
                <a:latin typeface="Garamond"/>
                <a:cs typeface="Garamond"/>
                <a:sym typeface="Garamond" pitchFamily="18" charset="0"/>
              </a:rPr>
              <a:t> </a:t>
            </a:r>
            <a:r>
              <a:rPr lang="en-GB" dirty="0" err="1">
                <a:latin typeface="Garamond"/>
                <a:cs typeface="Garamond"/>
                <a:sym typeface="Garamond" pitchFamily="18" charset="0"/>
              </a:rPr>
              <a:t>lahko</a:t>
            </a:r>
            <a:r>
              <a:rPr lang="en-GB" dirty="0">
                <a:latin typeface="Garamond"/>
                <a:cs typeface="Garamond"/>
                <a:sym typeface="Garamond" pitchFamily="18" charset="0"/>
              </a:rPr>
              <a:t> </a:t>
            </a:r>
            <a:r>
              <a:rPr lang="en-GB" dirty="0" err="1">
                <a:solidFill>
                  <a:srgbClr val="E12F29"/>
                </a:solidFill>
                <a:latin typeface="Garamond"/>
                <a:cs typeface="Garamond"/>
                <a:sym typeface="Garamond" pitchFamily="18" charset="0"/>
              </a:rPr>
              <a:t>pred</a:t>
            </a:r>
            <a:r>
              <a:rPr lang="en-GB" dirty="0">
                <a:latin typeface="Garamond"/>
                <a:cs typeface="Garamond"/>
                <a:sym typeface="Garamond" pitchFamily="18" charset="0"/>
              </a:rPr>
              <a:t>, </a:t>
            </a:r>
            <a:r>
              <a:rPr lang="en-GB" dirty="0">
                <a:solidFill>
                  <a:srgbClr val="E12F29"/>
                </a:solidFill>
                <a:latin typeface="Garamond"/>
                <a:cs typeface="Garamond"/>
                <a:sym typeface="Garamond" pitchFamily="18" charset="0"/>
              </a:rPr>
              <a:t>med</a:t>
            </a:r>
            <a:r>
              <a:rPr lang="en-GB" dirty="0">
                <a:latin typeface="Garamond"/>
                <a:cs typeface="Garamond"/>
                <a:sym typeface="Garamond" pitchFamily="18" charset="0"/>
              </a:rPr>
              <a:t> in </a:t>
            </a:r>
            <a:r>
              <a:rPr lang="en-GB" dirty="0">
                <a:solidFill>
                  <a:srgbClr val="E12F29"/>
                </a:solidFill>
                <a:latin typeface="Garamond"/>
                <a:cs typeface="Garamond"/>
                <a:sym typeface="Garamond" pitchFamily="18" charset="0"/>
              </a:rPr>
              <a:t>po </a:t>
            </a:r>
            <a:r>
              <a:rPr lang="en-GB" dirty="0" err="1">
                <a:solidFill>
                  <a:srgbClr val="E12F29"/>
                </a:solidFill>
                <a:latin typeface="Garamond"/>
                <a:cs typeface="Garamond"/>
                <a:sym typeface="Garamond" pitchFamily="18" charset="0"/>
              </a:rPr>
              <a:t>prevari</a:t>
            </a: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b="1" i="1" dirty="0">
              <a:solidFill>
                <a:srgbClr val="E12F29"/>
              </a:solidFill>
              <a:latin typeface="Garamond"/>
              <a:cs typeface="Garamond"/>
              <a:sym typeface="Garamond" pitchFamily="18" charset="0"/>
            </a:endParaRPr>
          </a:p>
          <a:p>
            <a:pPr marL="457189" lvl="1" indent="0">
              <a:lnSpc>
                <a:spcPct val="100000"/>
              </a:lnSpc>
              <a:spcBef>
                <a:spcPts val="536"/>
              </a:spcBef>
              <a:buClr>
                <a:srgbClr val="FF0000"/>
              </a:buClr>
              <a:buSzPct val="70000"/>
              <a:buNone/>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cxnSp>
        <p:nvCxnSpPr>
          <p:cNvPr id="7" name="Straight Connector 6">
            <a:extLst>
              <a:ext uri="{FF2B5EF4-FFF2-40B4-BE49-F238E27FC236}">
                <a16:creationId xmlns:a16="http://schemas.microsoft.com/office/drawing/2014/main" id="{24A1BA95-C62B-4D86-B5FD-C9D6E01B239E}"/>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26F21ED-D039-4DAE-B51F-16D32F6DFD39}"/>
              </a:ext>
            </a:extLst>
          </p:cNvPr>
          <p:cNvGrpSpPr/>
          <p:nvPr/>
        </p:nvGrpSpPr>
        <p:grpSpPr>
          <a:xfrm>
            <a:off x="7652559" y="292963"/>
            <a:ext cx="4412202" cy="2823099"/>
            <a:chOff x="7652559" y="292963"/>
            <a:chExt cx="4412202" cy="2823099"/>
          </a:xfrm>
        </p:grpSpPr>
        <p:sp>
          <p:nvSpPr>
            <p:cNvPr id="2" name="TextBox 1">
              <a:extLst>
                <a:ext uri="{FF2B5EF4-FFF2-40B4-BE49-F238E27FC236}">
                  <a16:creationId xmlns:a16="http://schemas.microsoft.com/office/drawing/2014/main" id="{CADF417D-B8C7-4E40-9CAE-D472AD262DBD}"/>
                </a:ext>
              </a:extLst>
            </p:cNvPr>
            <p:cNvSpPr txBox="1"/>
            <p:nvPr/>
          </p:nvSpPr>
          <p:spPr>
            <a:xfrm>
              <a:off x="7652559" y="292963"/>
              <a:ext cx="4412202" cy="1200329"/>
            </a:xfrm>
            <a:prstGeom prst="rect">
              <a:avLst/>
            </a:prstGeom>
            <a:solidFill>
              <a:schemeClr val="bg1"/>
            </a:solidFill>
            <a:effectLst>
              <a:softEdge rad="31750"/>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err="1">
                  <a:solidFill>
                    <a:srgbClr val="E12F29"/>
                  </a:solidFill>
                </a:rPr>
                <a:t>Več</a:t>
              </a:r>
              <a:r>
                <a:rPr lang="en-GB" dirty="0">
                  <a:solidFill>
                    <a:srgbClr val="E12F29"/>
                  </a:solidFill>
                </a:rPr>
                <a:t> </a:t>
              </a:r>
              <a:r>
                <a:rPr lang="en-GB" dirty="0" err="1">
                  <a:solidFill>
                    <a:srgbClr val="E12F29"/>
                  </a:solidFill>
                </a:rPr>
                <a:t>raziskav</a:t>
              </a:r>
              <a:r>
                <a:rPr lang="en-GB" dirty="0">
                  <a:solidFill>
                    <a:srgbClr val="E12F29"/>
                  </a:solidFill>
                </a:rPr>
                <a:t> </a:t>
              </a:r>
              <a:r>
                <a:rPr lang="en-GB" dirty="0" err="1">
                  <a:solidFill>
                    <a:srgbClr val="E12F29"/>
                  </a:solidFill>
                </a:rPr>
                <a:t>potrjuje</a:t>
              </a:r>
              <a:r>
                <a:rPr lang="en-GB" dirty="0">
                  <a:solidFill>
                    <a:srgbClr val="E12F29"/>
                  </a:solidFill>
                </a:rPr>
                <a:t>, da </a:t>
              </a:r>
              <a:r>
                <a:rPr lang="en-GB" dirty="0" err="1">
                  <a:solidFill>
                    <a:srgbClr val="E12F29"/>
                  </a:solidFill>
                </a:rPr>
                <a:t>lahko</a:t>
              </a:r>
              <a:r>
                <a:rPr lang="en-GB" dirty="0">
                  <a:solidFill>
                    <a:srgbClr val="E12F29"/>
                  </a:solidFill>
                </a:rPr>
                <a:t> </a:t>
              </a:r>
              <a:r>
                <a:rPr lang="en-GB" dirty="0" err="1">
                  <a:solidFill>
                    <a:srgbClr val="E12F29"/>
                  </a:solidFill>
                </a:rPr>
                <a:t>uporabimo</a:t>
              </a:r>
              <a:r>
                <a:rPr lang="en-GB" dirty="0">
                  <a:solidFill>
                    <a:srgbClr val="E12F29"/>
                  </a:solidFill>
                </a:rPr>
                <a:t> </a:t>
              </a:r>
              <a:r>
                <a:rPr lang="en-GB" dirty="0" err="1">
                  <a:solidFill>
                    <a:srgbClr val="E12F29"/>
                  </a:solidFill>
                </a:rPr>
                <a:t>iste</a:t>
              </a:r>
              <a:r>
                <a:rPr lang="en-GB" dirty="0">
                  <a:solidFill>
                    <a:srgbClr val="E12F29"/>
                  </a:solidFill>
                </a:rPr>
                <a:t> </a:t>
              </a:r>
              <a:r>
                <a:rPr lang="en-GB" dirty="0" err="1">
                  <a:solidFill>
                    <a:srgbClr val="E12F29"/>
                  </a:solidFill>
                </a:rPr>
                <a:t>mehanizme</a:t>
              </a:r>
              <a:r>
                <a:rPr lang="en-GB" dirty="0">
                  <a:solidFill>
                    <a:srgbClr val="E12F29"/>
                  </a:solidFill>
                </a:rPr>
                <a:t> </a:t>
              </a:r>
              <a:r>
                <a:rPr lang="en-GB" dirty="0" err="1">
                  <a:solidFill>
                    <a:srgbClr val="E12F29"/>
                  </a:solidFill>
                </a:rPr>
                <a:t>kot</a:t>
              </a:r>
              <a:r>
                <a:rPr lang="en-GB" dirty="0">
                  <a:solidFill>
                    <a:srgbClr val="E12F29"/>
                  </a:solidFill>
                </a:rPr>
                <a:t> </a:t>
              </a:r>
              <a:r>
                <a:rPr lang="en-GB" dirty="0" err="1">
                  <a:solidFill>
                    <a:srgbClr val="E12F29"/>
                  </a:solidFill>
                </a:rPr>
                <a:t>prevaranti</a:t>
              </a:r>
              <a:r>
                <a:rPr lang="en-GB" dirty="0">
                  <a:solidFill>
                    <a:srgbClr val="E12F29"/>
                  </a:solidFill>
                </a:rPr>
                <a:t>, </a:t>
              </a:r>
              <a:r>
                <a:rPr lang="en-GB" i="1" dirty="0">
                  <a:solidFill>
                    <a:srgbClr val="E12F29"/>
                  </a:solidFill>
                </a:rPr>
                <a:t>v </a:t>
              </a:r>
              <a:r>
                <a:rPr lang="en-GB" i="1" dirty="0" err="1">
                  <a:solidFill>
                    <a:srgbClr val="E12F29"/>
                  </a:solidFill>
                </a:rPr>
                <a:t>nasprotno</a:t>
              </a:r>
              <a:r>
                <a:rPr lang="en-GB" i="1" dirty="0">
                  <a:solidFill>
                    <a:srgbClr val="E12F29"/>
                  </a:solidFill>
                </a:rPr>
                <a:t> </a:t>
              </a:r>
              <a:r>
                <a:rPr lang="en-GB" i="1" dirty="0" err="1">
                  <a:solidFill>
                    <a:srgbClr val="E12F29"/>
                  </a:solidFill>
                </a:rPr>
                <a:t>smer</a:t>
              </a:r>
              <a:r>
                <a:rPr lang="en-GB" dirty="0">
                  <a:solidFill>
                    <a:srgbClr val="E12F29"/>
                  </a:solidFill>
                </a:rPr>
                <a:t>. </a:t>
              </a:r>
              <a:r>
                <a:rPr lang="en-GB" dirty="0" err="1">
                  <a:solidFill>
                    <a:srgbClr val="E12F29"/>
                  </a:solidFill>
                </a:rPr>
                <a:t>Če</a:t>
              </a:r>
              <a:r>
                <a:rPr lang="en-GB" dirty="0">
                  <a:solidFill>
                    <a:srgbClr val="E12F29"/>
                  </a:solidFill>
                </a:rPr>
                <a:t> so </a:t>
              </a:r>
              <a:r>
                <a:rPr lang="en-GB" dirty="0" err="1">
                  <a:solidFill>
                    <a:srgbClr val="E12F29"/>
                  </a:solidFill>
                </a:rPr>
                <a:t>ljudje</a:t>
              </a:r>
              <a:r>
                <a:rPr lang="en-GB" dirty="0">
                  <a:solidFill>
                    <a:srgbClr val="E12F29"/>
                  </a:solidFill>
                </a:rPr>
                <a:t> </a:t>
              </a:r>
              <a:r>
                <a:rPr lang="en-GB" dirty="0" err="1">
                  <a:solidFill>
                    <a:srgbClr val="E12F29"/>
                  </a:solidFill>
                </a:rPr>
                <a:t>dovzetni</a:t>
              </a:r>
              <a:r>
                <a:rPr lang="en-GB" dirty="0">
                  <a:solidFill>
                    <a:srgbClr val="E12F29"/>
                  </a:solidFill>
                </a:rPr>
                <a:t> za </a:t>
              </a:r>
              <a:r>
                <a:rPr lang="en-GB" dirty="0" err="1">
                  <a:solidFill>
                    <a:srgbClr val="E12F29"/>
                  </a:solidFill>
                </a:rPr>
                <a:t>prevarante</a:t>
              </a:r>
              <a:r>
                <a:rPr lang="en-GB" dirty="0">
                  <a:solidFill>
                    <a:srgbClr val="E12F29"/>
                  </a:solidFill>
                </a:rPr>
                <a:t>, </a:t>
              </a:r>
              <a:r>
                <a:rPr lang="en-GB" dirty="0" err="1">
                  <a:solidFill>
                    <a:srgbClr val="E12F29"/>
                  </a:solidFill>
                </a:rPr>
                <a:t>bodo</a:t>
              </a:r>
              <a:r>
                <a:rPr lang="en-GB" dirty="0">
                  <a:solidFill>
                    <a:srgbClr val="E12F29"/>
                  </a:solidFill>
                </a:rPr>
                <a:t> </a:t>
              </a:r>
              <a:r>
                <a:rPr lang="en-GB" dirty="0" err="1">
                  <a:solidFill>
                    <a:srgbClr val="E12F29"/>
                  </a:solidFill>
                </a:rPr>
                <a:t>tudi</a:t>
              </a:r>
              <a:r>
                <a:rPr lang="en-GB" dirty="0">
                  <a:solidFill>
                    <a:srgbClr val="E12F29"/>
                  </a:solidFill>
                </a:rPr>
                <a:t> za </a:t>
              </a:r>
              <a:r>
                <a:rPr lang="en-GB" dirty="0" err="1">
                  <a:solidFill>
                    <a:srgbClr val="E12F29"/>
                  </a:solidFill>
                </a:rPr>
                <a:t>nas</a:t>
              </a:r>
              <a:r>
                <a:rPr lang="en-GB" dirty="0">
                  <a:solidFill>
                    <a:srgbClr val="E12F29"/>
                  </a:solidFill>
                </a:rPr>
                <a:t>.</a:t>
              </a:r>
            </a:p>
          </p:txBody>
        </p:sp>
        <p:cxnSp>
          <p:nvCxnSpPr>
            <p:cNvPr id="9" name="Straight Arrow Connector 8">
              <a:extLst>
                <a:ext uri="{FF2B5EF4-FFF2-40B4-BE49-F238E27FC236}">
                  <a16:creationId xmlns:a16="http://schemas.microsoft.com/office/drawing/2014/main" id="{54B199F4-5C03-4D48-9CBC-5B8C2E58C8BA}"/>
                </a:ext>
              </a:extLst>
            </p:cNvPr>
            <p:cNvCxnSpPr/>
            <p:nvPr/>
          </p:nvCxnSpPr>
          <p:spPr>
            <a:xfrm flipV="1">
              <a:off x="10502283" y="1564190"/>
              <a:ext cx="0" cy="1551872"/>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2864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31</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pPr algn="ctr"/>
            <a:r>
              <a:rPr lang="en-GB" sz="4000" dirty="0" err="1">
                <a:solidFill>
                  <a:srgbClr val="E12F29"/>
                </a:solidFill>
                <a:latin typeface="Garamond" panose="02020404030301010803" pitchFamily="18" charset="0"/>
              </a:rPr>
              <a:t>Hvala</a:t>
            </a:r>
            <a:r>
              <a:rPr lang="en-GB" sz="4000" dirty="0">
                <a:solidFill>
                  <a:srgbClr val="E12F29"/>
                </a:solidFill>
                <a:latin typeface="Garamond" panose="02020404030301010803" pitchFamily="18" charset="0"/>
              </a:rPr>
              <a:t> za </a:t>
            </a:r>
            <a:r>
              <a:rPr lang="en-GB" sz="4000" dirty="0" err="1">
                <a:solidFill>
                  <a:srgbClr val="E12F29"/>
                </a:solidFill>
                <a:latin typeface="Garamond" panose="02020404030301010803" pitchFamily="18" charset="0"/>
              </a:rPr>
              <a:t>pozornost</a:t>
            </a:r>
            <a:r>
              <a:rPr lang="en-GB" sz="4000" dirty="0">
                <a:solidFill>
                  <a:srgbClr val="E12F29"/>
                </a:solidFill>
                <a:latin typeface="Garamond" panose="02020404030301010803" pitchFamily="18" charset="0"/>
              </a:rPr>
              <a:t>!</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466771" y="2477273"/>
            <a:ext cx="3820066" cy="519755"/>
          </a:xfrm>
        </p:spPr>
        <p:txBody>
          <a:bodyPr>
            <a:normAutofit fontScale="85000" lnSpcReduction="10000"/>
          </a:bodyPr>
          <a:lstStyle/>
          <a:p>
            <a:pPr marL="0" indent="0">
              <a:lnSpc>
                <a:spcPct val="100000"/>
              </a:lnSpc>
              <a:spcBef>
                <a:spcPts val="536"/>
              </a:spcBef>
              <a:buClr>
                <a:srgbClr val="FF0000"/>
              </a:buClr>
              <a:buSzPct val="70000"/>
              <a:buNone/>
              <a:defRPr/>
            </a:pPr>
            <a:r>
              <a:rPr lang="en-GB" b="1" dirty="0">
                <a:solidFill>
                  <a:srgbClr val="E12F29"/>
                </a:solidFill>
                <a:latin typeface="Garamond"/>
                <a:cs typeface="Garamond"/>
                <a:sym typeface="Garamond" pitchFamily="18" charset="0"/>
              </a:rPr>
              <a:t>ANKETA (ČE HOČETE)</a:t>
            </a:r>
            <a:r>
              <a:rPr lang="en-GB" dirty="0">
                <a:latin typeface="Garamond"/>
                <a:cs typeface="Garamond"/>
                <a:sym typeface="Garamond" pitchFamily="18" charset="0"/>
              </a:rPr>
              <a:t> </a:t>
            </a: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766D5C98-DB2D-429E-9C22-EB49C625A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3833" y="3350148"/>
            <a:ext cx="2818190" cy="2818190"/>
          </a:xfrm>
          <a:prstGeom prst="rect">
            <a:avLst/>
          </a:prstGeom>
        </p:spPr>
      </p:pic>
      <p:cxnSp>
        <p:nvCxnSpPr>
          <p:cNvPr id="8" name="Straight Arrow Connector 7">
            <a:extLst>
              <a:ext uri="{FF2B5EF4-FFF2-40B4-BE49-F238E27FC236}">
                <a16:creationId xmlns:a16="http://schemas.microsoft.com/office/drawing/2014/main" id="{FC3407A4-36E8-4395-9C8F-751F411F54A6}"/>
              </a:ext>
            </a:extLst>
          </p:cNvPr>
          <p:cNvCxnSpPr>
            <a:cxnSpLocks/>
            <a:endCxn id="7" idx="1"/>
          </p:cNvCxnSpPr>
          <p:nvPr/>
        </p:nvCxnSpPr>
        <p:spPr>
          <a:xfrm>
            <a:off x="8149701" y="4750739"/>
            <a:ext cx="1104132" cy="8504"/>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B0E9498-8F2E-4EAE-8514-38F47A795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23" y="2531298"/>
            <a:ext cx="4647840" cy="3485880"/>
          </a:xfrm>
          <a:prstGeom prst="rect">
            <a:avLst/>
          </a:prstGeom>
          <a:ln>
            <a:noFill/>
          </a:ln>
          <a:effectLst>
            <a:softEdge rad="112500"/>
          </a:effectLst>
        </p:spPr>
      </p:pic>
      <p:cxnSp>
        <p:nvCxnSpPr>
          <p:cNvPr id="11" name="Straight Connector 10">
            <a:extLst>
              <a:ext uri="{FF2B5EF4-FFF2-40B4-BE49-F238E27FC236}">
                <a16:creationId xmlns:a16="http://schemas.microsoft.com/office/drawing/2014/main" id="{EFBCA361-03EB-4558-81C5-393421D8BF8C}"/>
              </a:ext>
            </a:extLst>
          </p:cNvPr>
          <p:cNvCxnSpPr>
            <a:cxnSpLocks/>
          </p:cNvCxnSpPr>
          <p:nvPr/>
        </p:nvCxnSpPr>
        <p:spPr>
          <a:xfrm flipV="1">
            <a:off x="8149701" y="2997030"/>
            <a:ext cx="0" cy="1762213"/>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05426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32</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77608"/>
            <a:ext cx="11464218" cy="722815"/>
          </a:xfrm>
        </p:spPr>
        <p:txBody>
          <a:bodyPr>
            <a:normAutofit/>
          </a:bodyPr>
          <a:lstStyle/>
          <a:p>
            <a:r>
              <a:rPr lang="en-GB" sz="4000" dirty="0" err="1">
                <a:solidFill>
                  <a:srgbClr val="E12F29"/>
                </a:solidFill>
                <a:latin typeface="Garamond" panose="02020404030301010803" pitchFamily="18" charset="0"/>
              </a:rPr>
              <a:t>Priporočeno</a:t>
            </a:r>
            <a:r>
              <a:rPr lang="en-GB" sz="4000" dirty="0">
                <a:solidFill>
                  <a:srgbClr val="E12F29"/>
                </a:solidFill>
                <a:latin typeface="Garamond" panose="02020404030301010803" pitchFamily="18" charset="0"/>
              </a:rPr>
              <a:t> </a:t>
            </a:r>
            <a:r>
              <a:rPr lang="en-GB" sz="4000" dirty="0" err="1">
                <a:solidFill>
                  <a:srgbClr val="E12F29"/>
                </a:solidFill>
                <a:latin typeface="Garamond" panose="02020404030301010803" pitchFamily="18" charset="0"/>
              </a:rPr>
              <a:t>branje</a:t>
            </a:r>
            <a:endParaRPr lang="sl-SI" sz="40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145386"/>
            <a:ext cx="11464215" cy="4572609"/>
          </a:xfrm>
        </p:spPr>
        <p:txBody>
          <a:bodyPr>
            <a:normAutofit lnSpcReduction="10000"/>
          </a:bodyPr>
          <a:lstStyle/>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Če</a:t>
            </a:r>
            <a:r>
              <a:rPr lang="en-GB" dirty="0">
                <a:latin typeface="Garamond"/>
                <a:cs typeface="Garamond"/>
                <a:sym typeface="Garamond" pitchFamily="18" charset="0"/>
              </a:rPr>
              <a:t> vas </a:t>
            </a:r>
            <a:r>
              <a:rPr lang="en-GB" dirty="0" err="1">
                <a:latin typeface="Garamond"/>
                <a:cs typeface="Garamond"/>
                <a:sym typeface="Garamond" pitchFamily="18" charset="0"/>
              </a:rPr>
              <a:t>zanima</a:t>
            </a:r>
            <a:r>
              <a:rPr lang="en-GB" dirty="0">
                <a:latin typeface="Garamond"/>
                <a:cs typeface="Garamond"/>
                <a:sym typeface="Garamond" pitchFamily="18" charset="0"/>
              </a:rPr>
              <a:t> </a:t>
            </a:r>
            <a:r>
              <a:rPr lang="en-GB" dirty="0" err="1">
                <a:latin typeface="Garamond"/>
                <a:cs typeface="Garamond"/>
                <a:sym typeface="Garamond" pitchFamily="18" charset="0"/>
              </a:rPr>
              <a:t>psihologija</a:t>
            </a:r>
            <a:r>
              <a:rPr lang="en-GB" dirty="0">
                <a:latin typeface="Garamond"/>
                <a:cs typeface="Garamond"/>
                <a:sym typeface="Garamond" pitchFamily="18" charset="0"/>
              </a:rPr>
              <a:t> </a:t>
            </a:r>
            <a:r>
              <a:rPr lang="en-GB" dirty="0" err="1">
                <a:latin typeface="Garamond"/>
                <a:cs typeface="Garamond"/>
                <a:sym typeface="Garamond" pitchFamily="18" charset="0"/>
              </a:rPr>
              <a:t>prepričevanja</a:t>
            </a:r>
            <a:r>
              <a:rPr lang="en-GB" dirty="0">
                <a:latin typeface="Garamond"/>
                <a:cs typeface="Garamond"/>
                <a:sym typeface="Garamond" pitchFamily="18" charset="0"/>
              </a:rPr>
              <a:t>:</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Robert Cialdini (2001). Influence: Science and Practice</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Eric Knowles in Jay Linn (2004). Resistance and Persuasion</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Daniel Kahneman (2011). Thinking, Fast and Slow</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Gerd </a:t>
            </a:r>
            <a:r>
              <a:rPr lang="en-GB" dirty="0" err="1">
                <a:latin typeface="Garamond"/>
                <a:cs typeface="Garamond"/>
                <a:sym typeface="Garamond" pitchFamily="18" charset="0"/>
              </a:rPr>
              <a:t>Gigerenzer</a:t>
            </a:r>
            <a:r>
              <a:rPr lang="en-GB" dirty="0">
                <a:latin typeface="Garamond"/>
                <a:cs typeface="Garamond"/>
                <a:sym typeface="Garamond" pitchFamily="18" charset="0"/>
              </a:rPr>
              <a:t> (2002). Adaptive Thinking: Rationality in the Real World</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Dan </a:t>
            </a:r>
            <a:r>
              <a:rPr lang="en-GB" dirty="0" err="1">
                <a:latin typeface="Garamond"/>
                <a:cs typeface="Garamond"/>
                <a:sym typeface="Garamond" pitchFamily="18" charset="0"/>
              </a:rPr>
              <a:t>Ariely</a:t>
            </a:r>
            <a:r>
              <a:rPr lang="en-GB" dirty="0">
                <a:latin typeface="Garamond"/>
                <a:cs typeface="Garamond"/>
                <a:sym typeface="Garamond" pitchFamily="18" charset="0"/>
              </a:rPr>
              <a:t> (2012). The (Honest) Truth About Dishonesty: How We Lie to Everyone---Especially Ourselves</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Robert Thaler in Cass Sunstein (2008). Nudge: improving decisions about health, wealth, and happiness</a:t>
            </a:r>
          </a:p>
          <a:p>
            <a:pPr lvl="1">
              <a:lnSpc>
                <a:spcPct val="100000"/>
              </a:lnSpc>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a:t>
            </a:r>
          </a:p>
          <a:p>
            <a:pPr>
              <a:lnSpc>
                <a:spcPct val="100000"/>
              </a:lnSpc>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Vse</a:t>
            </a:r>
            <a:r>
              <a:rPr lang="en-GB" dirty="0">
                <a:latin typeface="Garamond"/>
                <a:cs typeface="Garamond"/>
                <a:sym typeface="Garamond" pitchFamily="18" charset="0"/>
              </a:rPr>
              <a:t> </a:t>
            </a:r>
            <a:r>
              <a:rPr lang="en-GB" dirty="0" err="1">
                <a:latin typeface="Garamond"/>
                <a:cs typeface="Garamond"/>
                <a:sym typeface="Garamond" pitchFamily="18" charset="0"/>
              </a:rPr>
              <a:t>te</a:t>
            </a:r>
            <a:r>
              <a:rPr lang="en-GB" dirty="0">
                <a:latin typeface="Garamond"/>
                <a:cs typeface="Garamond"/>
                <a:sym typeface="Garamond" pitchFamily="18" charset="0"/>
              </a:rPr>
              <a:t> </a:t>
            </a:r>
            <a:r>
              <a:rPr lang="en-GB" dirty="0" err="1">
                <a:latin typeface="Garamond"/>
                <a:cs typeface="Garamond"/>
                <a:sym typeface="Garamond" pitchFamily="18" charset="0"/>
              </a:rPr>
              <a:t>knjige</a:t>
            </a:r>
            <a:r>
              <a:rPr lang="en-GB" dirty="0">
                <a:latin typeface="Garamond"/>
                <a:cs typeface="Garamond"/>
                <a:sym typeface="Garamond" pitchFamily="18" charset="0"/>
              </a:rPr>
              <a:t> so </a:t>
            </a:r>
            <a:r>
              <a:rPr lang="en-GB" dirty="0" err="1">
                <a:latin typeface="Garamond"/>
                <a:cs typeface="Garamond"/>
                <a:sym typeface="Garamond" pitchFamily="18" charset="0"/>
              </a:rPr>
              <a:t>bolj</a:t>
            </a:r>
            <a:r>
              <a:rPr lang="en-GB" dirty="0">
                <a:latin typeface="Garamond"/>
                <a:cs typeface="Garamond"/>
                <a:sym typeface="Garamond" pitchFamily="18" charset="0"/>
              </a:rPr>
              <a:t> </a:t>
            </a:r>
            <a:r>
              <a:rPr lang="en-GB" dirty="0" err="1">
                <a:latin typeface="Garamond"/>
                <a:cs typeface="Garamond"/>
                <a:sym typeface="Garamond" pitchFamily="18" charset="0"/>
              </a:rPr>
              <a:t>ali</a:t>
            </a:r>
            <a:r>
              <a:rPr lang="en-GB" dirty="0">
                <a:latin typeface="Garamond"/>
                <a:cs typeface="Garamond"/>
                <a:sym typeface="Garamond" pitchFamily="18" charset="0"/>
              </a:rPr>
              <a:t> </a:t>
            </a:r>
            <a:r>
              <a:rPr lang="en-GB" dirty="0" err="1">
                <a:latin typeface="Garamond"/>
                <a:cs typeface="Garamond"/>
                <a:sym typeface="Garamond" pitchFamily="18" charset="0"/>
              </a:rPr>
              <a:t>manj</a:t>
            </a:r>
            <a:r>
              <a:rPr lang="en-GB" dirty="0">
                <a:latin typeface="Garamond"/>
                <a:cs typeface="Garamond"/>
                <a:sym typeface="Garamond" pitchFamily="18" charset="0"/>
              </a:rPr>
              <a:t> </a:t>
            </a:r>
            <a:r>
              <a:rPr lang="en-GB" dirty="0" err="1">
                <a:latin typeface="Garamond"/>
                <a:cs typeface="Garamond"/>
                <a:sym typeface="Garamond" pitchFamily="18" charset="0"/>
              </a:rPr>
              <a:t>poljudno</a:t>
            </a:r>
            <a:r>
              <a:rPr lang="en-GB" dirty="0">
                <a:latin typeface="Garamond"/>
                <a:cs typeface="Garamond"/>
                <a:sym typeface="Garamond" pitchFamily="18" charset="0"/>
              </a:rPr>
              <a:t> </a:t>
            </a:r>
            <a:r>
              <a:rPr lang="en-GB" dirty="0" err="1">
                <a:latin typeface="Garamond"/>
                <a:cs typeface="Garamond"/>
                <a:sym typeface="Garamond" pitchFamily="18" charset="0"/>
              </a:rPr>
              <a:t>napisane</a:t>
            </a:r>
            <a:r>
              <a:rPr lang="en-GB" dirty="0">
                <a:latin typeface="Garamond"/>
                <a:cs typeface="Garamond"/>
                <a:sym typeface="Garamond" pitchFamily="18" charset="0"/>
              </a:rPr>
              <a:t>. Take, za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morje</a:t>
            </a:r>
            <a:r>
              <a:rPr lang="en-GB" dirty="0">
                <a:latin typeface="Garamond"/>
                <a:cs typeface="Garamond"/>
                <a:sym typeface="Garamond" pitchFamily="18" charset="0"/>
              </a:rPr>
              <a:t> …</a:t>
            </a:r>
          </a:p>
          <a:p>
            <a:pPr>
              <a:lnSpc>
                <a:spcPct val="100000"/>
              </a:lnSpc>
              <a:spcBef>
                <a:spcPts val="536"/>
              </a:spcBef>
              <a:buClr>
                <a:srgbClr val="FF0000"/>
              </a:buClr>
              <a:buSzPct val="70000"/>
              <a:buFont typeface="Wingdings" panose="05000000000000000000" pitchFamily="2" charset="2"/>
              <a:buChar char="§"/>
              <a:defRPr/>
            </a:pPr>
            <a:endParaRPr lang="en-GB" b="1" i="1" dirty="0">
              <a:solidFill>
                <a:srgbClr val="E12F29"/>
              </a:solidFill>
              <a:latin typeface="Garamond"/>
              <a:cs typeface="Garamond"/>
              <a:sym typeface="Garamond" pitchFamily="18" charset="0"/>
            </a:endParaRPr>
          </a:p>
          <a:p>
            <a:pPr marL="457189" lvl="1" indent="0">
              <a:lnSpc>
                <a:spcPct val="100000"/>
              </a:lnSpc>
              <a:spcBef>
                <a:spcPts val="536"/>
              </a:spcBef>
              <a:buClr>
                <a:srgbClr val="FF0000"/>
              </a:buClr>
              <a:buSzPct val="70000"/>
              <a:buNone/>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en-GB" dirty="0">
              <a:latin typeface="Garamond"/>
              <a:cs typeface="Garamond"/>
              <a:sym typeface="Garamond" pitchFamily="18" charset="0"/>
            </a:endParaRPr>
          </a:p>
          <a:p>
            <a:pPr>
              <a:lnSpc>
                <a:spcPct val="100000"/>
              </a:lnSpc>
              <a:spcBef>
                <a:spcPts val="536"/>
              </a:spcBef>
              <a:buClr>
                <a:srgbClr val="FF0000"/>
              </a:buClr>
              <a:buSzPct val="70000"/>
              <a:buFont typeface="Wingdings" panose="05000000000000000000" pitchFamily="2" charset="2"/>
              <a:buChar char="§"/>
              <a:defRPr/>
            </a:pP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8611977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33</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2677907" y="140004"/>
            <a:ext cx="2910093" cy="722815"/>
          </a:xfrm>
        </p:spPr>
        <p:txBody>
          <a:bodyPr>
            <a:normAutofit/>
          </a:bodyPr>
          <a:lstStyle/>
          <a:p>
            <a:r>
              <a:rPr lang="en-GB" sz="4000" dirty="0" err="1">
                <a:solidFill>
                  <a:schemeClr val="bg1"/>
                </a:solidFill>
                <a:latin typeface="Garamond" panose="02020404030301010803" pitchFamily="18" charset="0"/>
              </a:rPr>
              <a:t>Bibliografija</a:t>
            </a:r>
            <a:endParaRPr lang="sl-SI" sz="4000" dirty="0">
              <a:solidFill>
                <a:schemeClr val="bg1"/>
              </a:solidFill>
              <a:latin typeface="Garamond" panose="02020404030301010803" pitchFamily="18" charset="0"/>
            </a:endParaRPr>
          </a:p>
        </p:txBody>
      </p:sp>
      <p:sp>
        <p:nvSpPr>
          <p:cNvPr id="5" name="Označba mesta vsebine 2"/>
          <p:cNvSpPr>
            <a:spLocks noGrp="1"/>
          </p:cNvSpPr>
          <p:nvPr>
            <p:ph idx="1"/>
          </p:nvPr>
        </p:nvSpPr>
        <p:spPr>
          <a:xfrm>
            <a:off x="313835" y="1299605"/>
            <a:ext cx="11758188" cy="4717572"/>
          </a:xfrm>
        </p:spPr>
        <p:txBody>
          <a:bodyPr>
            <a:noAutofit/>
          </a:bodyPr>
          <a:lstStyle/>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Andrews, J. C. (1989). The Dimensionality of Beliefs toward Advertising in General. Journal of Advertising, 18(1), 26-35. doi:10.1080/00913367.1989.10673140</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Arkes</a:t>
            </a:r>
            <a:r>
              <a:rPr lang="en-US" sz="800" dirty="0">
                <a:latin typeface="Garamond"/>
                <a:cs typeface="Garamond"/>
                <a:sym typeface="Garamond" pitchFamily="18" charset="0"/>
              </a:rPr>
              <a:t>, H. R., &amp; Blumer, C. (1985). The psychology of sunk cost. Organizational Behavior and Human Decision Processes, 35(1), 124-140. </a:t>
            </a:r>
            <a:r>
              <a:rPr lang="en-US" sz="800" dirty="0" err="1">
                <a:latin typeface="Garamond"/>
                <a:cs typeface="Garamond"/>
                <a:sym typeface="Garamond" pitchFamily="18" charset="0"/>
              </a:rPr>
              <a:t>doi</a:t>
            </a:r>
            <a:r>
              <a:rPr lang="en-US" sz="800" dirty="0">
                <a:latin typeface="Garamond"/>
                <a:cs typeface="Garamond"/>
                <a:sym typeface="Garamond" pitchFamily="18" charset="0"/>
              </a:rPr>
              <a:t>: 10.1016/0749-5978(85)90049-4</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Ariely</a:t>
            </a:r>
            <a:r>
              <a:rPr lang="en-US" sz="800" dirty="0">
                <a:latin typeface="Garamond"/>
                <a:cs typeface="Garamond"/>
                <a:sym typeface="Garamond" pitchFamily="18" charset="0"/>
              </a:rPr>
              <a:t>, D. (2012). The (Honest) Truth About Dishonesty: How We Lie to Everyone---Especially Ourselves: Harper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Asch, S. E. (1956). Studies of independence and conformity: I. A minority of one against a unanimous majority. Psychological Monographs: General and Applied, 70(9), 1-70. doi:10.1037/h0093718</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Baumeister, R. F., </a:t>
            </a:r>
            <a:r>
              <a:rPr lang="en-US" sz="800" dirty="0" err="1">
                <a:latin typeface="Garamond"/>
                <a:cs typeface="Garamond"/>
                <a:sym typeface="Garamond" pitchFamily="18" charset="0"/>
              </a:rPr>
              <a:t>Bratslavsky</a:t>
            </a:r>
            <a:r>
              <a:rPr lang="en-US" sz="800" dirty="0">
                <a:latin typeface="Garamond"/>
                <a:cs typeface="Garamond"/>
                <a:sym typeface="Garamond" pitchFamily="18" charset="0"/>
              </a:rPr>
              <a:t>, E., </a:t>
            </a:r>
            <a:r>
              <a:rPr lang="en-US" sz="800" dirty="0" err="1">
                <a:latin typeface="Garamond"/>
                <a:cs typeface="Garamond"/>
                <a:sym typeface="Garamond" pitchFamily="18" charset="0"/>
              </a:rPr>
              <a:t>Muraven</a:t>
            </a:r>
            <a:r>
              <a:rPr lang="en-US" sz="800" dirty="0">
                <a:latin typeface="Garamond"/>
                <a:cs typeface="Garamond"/>
                <a:sym typeface="Garamond" pitchFamily="18" charset="0"/>
              </a:rPr>
              <a:t>, M., &amp; Tice, D. M. (1998). Ego depletion: Is the active self a limited resource? Journal of Personality and Social Psychology, 74(5), 1252-1265.</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Baumeister, R. F., &amp; Heatherton, T. F. (1996). Self-Regulation Failure: An Overview. Psychological Inquiry, 7(1), 1-15.</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Becker, G. S. (1976). The economic approach to human behavior. Chicago ; London: University of Chicago Press.</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Belk, R. W. (1988). Possessions and the Extended Self. Journal of Consumer Research, 15(2), 139-168.  Retrieved from http://search.ebscohost.com/login.aspx?direct=true&amp;db=buh&amp;AN=4657059&amp;site=ehost-live</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Cheema, A., </a:t>
            </a:r>
            <a:r>
              <a:rPr lang="en-US" sz="800" dirty="0" err="1">
                <a:latin typeface="Garamond"/>
                <a:cs typeface="Garamond"/>
                <a:sym typeface="Garamond" pitchFamily="18" charset="0"/>
              </a:rPr>
              <a:t>Chakravarti</a:t>
            </a:r>
            <a:r>
              <a:rPr lang="en-US" sz="800" dirty="0">
                <a:latin typeface="Garamond"/>
                <a:cs typeface="Garamond"/>
                <a:sym typeface="Garamond" pitchFamily="18" charset="0"/>
              </a:rPr>
              <a:t>, D., &amp; Sinha, A. R. (2012). Bidding Behavior in Descending and Ascending Auctions. Marketing Science, 31(5), 779-800. doi:10.1287/mksc.1120.0730</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Copes, H., Kerley, K. R., Mason, K. A., &amp; Van </a:t>
            </a:r>
            <a:r>
              <a:rPr lang="en-US" sz="800" dirty="0" err="1">
                <a:latin typeface="Garamond"/>
                <a:cs typeface="Garamond"/>
                <a:sym typeface="Garamond" pitchFamily="18" charset="0"/>
              </a:rPr>
              <a:t>Wyk</a:t>
            </a:r>
            <a:r>
              <a:rPr lang="en-US" sz="800" dirty="0">
                <a:latin typeface="Garamond"/>
                <a:cs typeface="Garamond"/>
                <a:sym typeface="Garamond" pitchFamily="18" charset="0"/>
              </a:rPr>
              <a:t>, J. (2001). Reporting behavior of fraud victims and Black's theory of law: An empirical assessment. Justice Quarterly, 18(2), 343-363. doi:10.1080/07418820100094931</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Deutsch, M., &amp; Gerard, H. B. (1955). A study of normative and informational social influences upon individual judgment. The Journal of Abnormal and Social Psychology, 51(3), 629-636. doi:10.1037/h0046408</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Dyrud</a:t>
            </a:r>
            <a:r>
              <a:rPr lang="en-US" sz="800" dirty="0">
                <a:latin typeface="Garamond"/>
                <a:cs typeface="Garamond"/>
                <a:sym typeface="Garamond" pitchFamily="18" charset="0"/>
              </a:rPr>
              <a:t>, M. A. (2005). I Brought You a Good News: An Analysis of Nigerian 419 Letters. Paper presented at the 70th Annual Convention of The Association for Business Communication, Irvine, CA. Analysis retrieved from http://www.businesscommunication.org/conventions/Proceedings/2005/PDFs/07ABC05.pdf</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Fischer, P., Lea, S., &amp; Evans, K. (2009). The Psychology of Scams: Provoking and </a:t>
            </a:r>
            <a:r>
              <a:rPr lang="en-US" sz="800" dirty="0" err="1">
                <a:latin typeface="Garamond"/>
                <a:cs typeface="Garamond"/>
                <a:sym typeface="Garamond" pitchFamily="18" charset="0"/>
              </a:rPr>
              <a:t>Commiting</a:t>
            </a:r>
            <a:r>
              <a:rPr lang="en-US" sz="800" dirty="0">
                <a:latin typeface="Garamond"/>
                <a:cs typeface="Garamond"/>
                <a:sym typeface="Garamond" pitchFamily="18" charset="0"/>
              </a:rPr>
              <a:t> Errors of Judgement. Research for the Office of Fair Trading (OFT1070). Retrieved from Exeter, UK: http://www.oft.gov.uk/shared_oft/reports/consumer_protection/oft1070.pdf</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Fischer, P., Lea, S. E. G., &amp; Evans, K. M. (2013). Why do Individuals Respond to Fraudulent Scam Communication and Lose Money? The Psychological Determinants of Scam Compliance. Journal of Applied Social Psychology, 43(10), 2060-2072. </a:t>
            </a:r>
            <a:r>
              <a:rPr lang="en-US" sz="800" dirty="0" err="1">
                <a:latin typeface="Garamond"/>
                <a:cs typeface="Garamond"/>
                <a:sym typeface="Garamond" pitchFamily="18" charset="0"/>
              </a:rPr>
              <a:t>doi:DOI</a:t>
            </a:r>
            <a:r>
              <a:rPr lang="en-US" sz="800" dirty="0">
                <a:latin typeface="Garamond"/>
                <a:cs typeface="Garamond"/>
                <a:sym typeface="Garamond" pitchFamily="18" charset="0"/>
              </a:rPr>
              <a:t>: 10.1111/jasp.12158</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Freedman, J. L., &amp; Fraser, S. C. (1966). Compliance without pressure: The foot-in-the-door technique. Journal of Personality and Social Psychology, 4(2), 195-202. doi:10.1037/h0023552</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Gigerenzer</a:t>
            </a:r>
            <a:r>
              <a:rPr lang="en-US" sz="800" dirty="0">
                <a:latin typeface="Garamond"/>
                <a:cs typeface="Garamond"/>
                <a:sym typeface="Garamond" pitchFamily="18" charset="0"/>
              </a:rPr>
              <a:t>, G. (2002). Adaptive Thinking: Rationality in the Real World (Paperback ed.). Berlin: Oxford University Press USA.</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Kahneman, D. (2011). Thinking, Fast and Slow: Allen Lane (Penguin Group), London, UK.</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Knowles, E. S., &amp; Linn, J. A. (2004). Resistance and persuasion. Mahwah, N.J.: Lawrence Erlbaum Associates.</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Krol</a:t>
            </a:r>
            <a:r>
              <a:rPr lang="en-US" sz="800" dirty="0">
                <a:latin typeface="Garamond"/>
                <a:cs typeface="Garamond"/>
                <a:sym typeface="Garamond" pitchFamily="18" charset="0"/>
              </a:rPr>
              <a:t>, K., </a:t>
            </a:r>
            <a:r>
              <a:rPr lang="en-US" sz="800" dirty="0" err="1">
                <a:latin typeface="Garamond"/>
                <a:cs typeface="Garamond"/>
                <a:sym typeface="Garamond" pitchFamily="18" charset="0"/>
              </a:rPr>
              <a:t>Moroz</a:t>
            </a:r>
            <a:r>
              <a:rPr lang="en-US" sz="800" dirty="0">
                <a:latin typeface="Garamond"/>
                <a:cs typeface="Garamond"/>
                <a:sym typeface="Garamond" pitchFamily="18" charset="0"/>
              </a:rPr>
              <a:t>, M., &amp; </a:t>
            </a:r>
            <a:r>
              <a:rPr lang="en-US" sz="800" dirty="0" err="1">
                <a:latin typeface="Garamond"/>
                <a:cs typeface="Garamond"/>
                <a:sym typeface="Garamond" pitchFamily="18" charset="0"/>
              </a:rPr>
              <a:t>Sasse</a:t>
            </a:r>
            <a:r>
              <a:rPr lang="en-US" sz="800" dirty="0">
                <a:latin typeface="Garamond"/>
                <a:cs typeface="Garamond"/>
                <a:sym typeface="Garamond" pitchFamily="18" charset="0"/>
              </a:rPr>
              <a:t>, M. A. (2012, 10-12 Oct. 2012). Don't work. Can't work? Why it's time to rethink security warnings. Paper presented at the Risk and Security of Internet and Systems (</a:t>
            </a:r>
            <a:r>
              <a:rPr lang="en-US" sz="800" dirty="0" err="1">
                <a:latin typeface="Garamond"/>
                <a:cs typeface="Garamond"/>
                <a:sym typeface="Garamond" pitchFamily="18" charset="0"/>
              </a:rPr>
              <a:t>CRiSIS</a:t>
            </a:r>
            <a:r>
              <a:rPr lang="en-US" sz="800" dirty="0">
                <a:latin typeface="Garamond"/>
                <a:cs typeface="Garamond"/>
                <a:sym typeface="Garamond" pitchFamily="18" charset="0"/>
              </a:rPr>
              <a:t>), 2012 7th International Conference on.</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Lovallo</a:t>
            </a:r>
            <a:r>
              <a:rPr lang="en-US" sz="800" dirty="0">
                <a:latin typeface="Garamond"/>
                <a:cs typeface="Garamond"/>
                <a:sym typeface="Garamond" pitchFamily="18" charset="0"/>
              </a:rPr>
              <a:t>, D., &amp; Kahneman, D. (2003). Delusions of Success. Harvard Business Review, 81(7), 56-63.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Modic, D. (2007a). </a:t>
            </a:r>
            <a:r>
              <a:rPr lang="en-US" sz="800" dirty="0" err="1">
                <a:latin typeface="Garamond"/>
                <a:cs typeface="Garamond"/>
                <a:sym typeface="Garamond" pitchFamily="18" charset="0"/>
              </a:rPr>
              <a:t>Novodobne</a:t>
            </a:r>
            <a:r>
              <a:rPr lang="en-US" sz="800" dirty="0">
                <a:latin typeface="Garamond"/>
                <a:cs typeface="Garamond"/>
                <a:sym typeface="Garamond" pitchFamily="18" charset="0"/>
              </a:rPr>
              <a:t> </a:t>
            </a:r>
            <a:r>
              <a:rPr lang="en-US" sz="800" dirty="0" err="1">
                <a:latin typeface="Garamond"/>
                <a:cs typeface="Garamond"/>
                <a:sym typeface="Garamond" pitchFamily="18" charset="0"/>
              </a:rPr>
              <a:t>žrtve</a:t>
            </a:r>
            <a:r>
              <a:rPr lang="en-US" sz="800" dirty="0">
                <a:latin typeface="Garamond"/>
                <a:cs typeface="Garamond"/>
                <a:sym typeface="Garamond" pitchFamily="18" charset="0"/>
              </a:rPr>
              <a:t> - </a:t>
            </a:r>
            <a:r>
              <a:rPr lang="en-US" sz="800" dirty="0" err="1">
                <a:latin typeface="Garamond"/>
                <a:cs typeface="Garamond"/>
                <a:sym typeface="Garamond" pitchFamily="18" charset="0"/>
              </a:rPr>
              <a:t>raziskava</a:t>
            </a:r>
            <a:r>
              <a:rPr lang="en-US" sz="800" dirty="0">
                <a:latin typeface="Garamond"/>
                <a:cs typeface="Garamond"/>
                <a:sym typeface="Garamond" pitchFamily="18" charset="0"/>
              </a:rPr>
              <a:t> </a:t>
            </a:r>
            <a:r>
              <a:rPr lang="en-US" sz="800" dirty="0" err="1">
                <a:latin typeface="Garamond"/>
                <a:cs typeface="Garamond"/>
                <a:sym typeface="Garamond" pitchFamily="18" charset="0"/>
              </a:rPr>
              <a:t>viktimizacije</a:t>
            </a:r>
            <a:r>
              <a:rPr lang="en-US" sz="800" dirty="0">
                <a:latin typeface="Garamond"/>
                <a:cs typeface="Garamond"/>
                <a:sym typeface="Garamond" pitchFamily="18" charset="0"/>
              </a:rPr>
              <a:t> v </a:t>
            </a:r>
            <a:r>
              <a:rPr lang="en-US" sz="800" dirty="0" err="1">
                <a:latin typeface="Garamond"/>
                <a:cs typeface="Garamond"/>
                <a:sym typeface="Garamond" pitchFamily="18" charset="0"/>
              </a:rPr>
              <a:t>virtualnih</a:t>
            </a:r>
            <a:r>
              <a:rPr lang="en-US" sz="800" dirty="0">
                <a:latin typeface="Garamond"/>
                <a:cs typeface="Garamond"/>
                <a:sym typeface="Garamond" pitchFamily="18" charset="0"/>
              </a:rPr>
              <a:t> </a:t>
            </a:r>
            <a:r>
              <a:rPr lang="en-US" sz="800" dirty="0" err="1">
                <a:latin typeface="Garamond"/>
                <a:cs typeface="Garamond"/>
                <a:sym typeface="Garamond" pitchFamily="18" charset="0"/>
              </a:rPr>
              <a:t>skupnostih</a:t>
            </a:r>
            <a:r>
              <a:rPr lang="en-US" sz="800" dirty="0">
                <a:latin typeface="Garamond"/>
                <a:cs typeface="Garamond"/>
                <a:sym typeface="Garamond" pitchFamily="18" charset="0"/>
              </a:rPr>
              <a:t>. In R. </a:t>
            </a:r>
            <a:r>
              <a:rPr lang="en-US" sz="800" dirty="0" err="1">
                <a:latin typeface="Garamond"/>
                <a:cs typeface="Garamond"/>
                <a:sym typeface="Garamond" pitchFamily="18" charset="0"/>
              </a:rPr>
              <a:t>Salecl</a:t>
            </a:r>
            <a:r>
              <a:rPr lang="en-US" sz="800" dirty="0">
                <a:latin typeface="Garamond"/>
                <a:cs typeface="Garamond"/>
                <a:sym typeface="Garamond" pitchFamily="18" charset="0"/>
              </a:rPr>
              <a:t> (Ed.), </a:t>
            </a:r>
            <a:r>
              <a:rPr lang="en-US" sz="800" dirty="0" err="1">
                <a:latin typeface="Garamond"/>
                <a:cs typeface="Garamond"/>
                <a:sym typeface="Garamond" pitchFamily="18" charset="0"/>
              </a:rPr>
              <a:t>Kiberkriminaliteta</a:t>
            </a:r>
            <a:r>
              <a:rPr lang="en-US" sz="800" dirty="0">
                <a:latin typeface="Garamond"/>
                <a:cs typeface="Garamond"/>
                <a:sym typeface="Garamond" pitchFamily="18" charset="0"/>
              </a:rPr>
              <a:t> - </a:t>
            </a:r>
            <a:r>
              <a:rPr lang="en-US" sz="800" dirty="0" err="1">
                <a:latin typeface="Garamond"/>
                <a:cs typeface="Garamond"/>
                <a:sym typeface="Garamond" pitchFamily="18" charset="0"/>
              </a:rPr>
              <a:t>pojav</a:t>
            </a:r>
            <a:r>
              <a:rPr lang="en-US" sz="800" dirty="0">
                <a:latin typeface="Garamond"/>
                <a:cs typeface="Garamond"/>
                <a:sym typeface="Garamond" pitchFamily="18" charset="0"/>
              </a:rPr>
              <a:t> </a:t>
            </a:r>
            <a:r>
              <a:rPr lang="en-US" sz="800" dirty="0" err="1">
                <a:latin typeface="Garamond"/>
                <a:cs typeface="Garamond"/>
                <a:sym typeface="Garamond" pitchFamily="18" charset="0"/>
              </a:rPr>
              <a:t>novih</a:t>
            </a:r>
            <a:r>
              <a:rPr lang="en-US" sz="800" dirty="0">
                <a:latin typeface="Garamond"/>
                <a:cs typeface="Garamond"/>
                <a:sym typeface="Garamond" pitchFamily="18" charset="0"/>
              </a:rPr>
              <a:t> </a:t>
            </a:r>
            <a:r>
              <a:rPr lang="en-US" sz="800" dirty="0" err="1">
                <a:latin typeface="Garamond"/>
                <a:cs typeface="Garamond"/>
                <a:sym typeface="Garamond" pitchFamily="18" charset="0"/>
              </a:rPr>
              <a:t>kaznivih</a:t>
            </a:r>
            <a:r>
              <a:rPr lang="en-US" sz="800" dirty="0">
                <a:latin typeface="Garamond"/>
                <a:cs typeface="Garamond"/>
                <a:sym typeface="Garamond" pitchFamily="18" charset="0"/>
              </a:rPr>
              <a:t> </a:t>
            </a:r>
            <a:r>
              <a:rPr lang="en-US" sz="800" dirty="0" err="1">
                <a:latin typeface="Garamond"/>
                <a:cs typeface="Garamond"/>
                <a:sym typeface="Garamond" pitchFamily="18" charset="0"/>
              </a:rPr>
              <a:t>dejanj</a:t>
            </a:r>
            <a:r>
              <a:rPr lang="en-US" sz="800" dirty="0">
                <a:latin typeface="Garamond"/>
                <a:cs typeface="Garamond"/>
                <a:sym typeface="Garamond" pitchFamily="18" charset="0"/>
              </a:rPr>
              <a:t> (Vol. 151, pp. 8). Ljubljana, SI: Institute of Criminology at the Faculty of Law Ljubljana.</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Modic, D. (2013). Willing to be scammed: How self-control impacts Internet scam compliance. (PhD Research), University of Exeter, Exeter, UK. Retrieved from https://ore.exeter.ac.uk/repository/handle/10871/8044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Modic, D., &amp; Anderson, R. (2014). Reading This May Harm Your Computer: The Psychology of Malware Warnings. Computers in Human Behavior, 41, 71-79. doi:10.1016/j.chb.2014.09.014</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Modic, D., Anderson, R., &amp; </a:t>
            </a:r>
            <a:r>
              <a:rPr lang="en-US" sz="800" dirty="0" err="1">
                <a:latin typeface="Garamond"/>
                <a:cs typeface="Garamond"/>
                <a:sym typeface="Garamond" pitchFamily="18" charset="0"/>
              </a:rPr>
              <a:t>Palomäki</a:t>
            </a:r>
            <a:r>
              <a:rPr lang="en-US" sz="800" dirty="0">
                <a:latin typeface="Garamond"/>
                <a:cs typeface="Garamond"/>
                <a:sym typeface="Garamond" pitchFamily="18" charset="0"/>
              </a:rPr>
              <a:t>, J. (2018). We will make you like our research: The development of a susceptibility-to-persuasion scale. PLOS ONE, 13(3), e0194119. </a:t>
            </a:r>
            <a:r>
              <a:rPr lang="en-US" sz="800" dirty="0" err="1">
                <a:latin typeface="Garamond"/>
                <a:cs typeface="Garamond"/>
                <a:sym typeface="Garamond" pitchFamily="18" charset="0"/>
              </a:rPr>
              <a:t>doi</a:t>
            </a:r>
            <a:r>
              <a:rPr lang="en-US" sz="800" dirty="0">
                <a:latin typeface="Garamond"/>
                <a:cs typeface="Garamond"/>
                <a:sym typeface="Garamond" pitchFamily="18" charset="0"/>
              </a:rPr>
              <a:t>: 10.1371/journal.pone.0194119</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Modic, D., &amp; Lea, S. E. G. (2013). Scam Compliance and the Psychology of Persuasion [pre-print]. Social Sciences Research Network, Available at SSRN: http://ssrn.com/abstract=2364464.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Overby, J. W., &amp; Lee, E. J. (2006). The effects of utilitarian and hedonic online shopping value on consumer preference and intentions. Journal of Business Research, 59(10), 1160-1166.  Retrieved from http://ejournals.ebsco.com/direct.asp?ArticleID=4C7E974A823CEDEBEC0C</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Sassenberg</a:t>
            </a:r>
            <a:r>
              <a:rPr lang="en-US" sz="800" dirty="0">
                <a:latin typeface="Garamond"/>
                <a:cs typeface="Garamond"/>
                <a:sym typeface="Garamond" pitchFamily="18" charset="0"/>
              </a:rPr>
              <a:t>, K., &amp; Jonas, K. J. (2007). Attitude change and social influence on the net. In A. N. </a:t>
            </a:r>
            <a:r>
              <a:rPr lang="en-US" sz="800" dirty="0" err="1">
                <a:latin typeface="Garamond"/>
                <a:cs typeface="Garamond"/>
                <a:sym typeface="Garamond" pitchFamily="18" charset="0"/>
              </a:rPr>
              <a:t>Joinson</a:t>
            </a:r>
            <a:r>
              <a:rPr lang="en-US" sz="800" dirty="0">
                <a:latin typeface="Garamond"/>
                <a:cs typeface="Garamond"/>
                <a:sym typeface="Garamond" pitchFamily="18" charset="0"/>
              </a:rPr>
              <a:t>, K. Y. A. McKenna, T. </a:t>
            </a:r>
            <a:r>
              <a:rPr lang="en-US" sz="800" dirty="0" err="1">
                <a:latin typeface="Garamond"/>
                <a:cs typeface="Garamond"/>
                <a:sym typeface="Garamond" pitchFamily="18" charset="0"/>
              </a:rPr>
              <a:t>Postmes</a:t>
            </a:r>
            <a:r>
              <a:rPr lang="en-US" sz="800" dirty="0">
                <a:latin typeface="Garamond"/>
                <a:cs typeface="Garamond"/>
                <a:sym typeface="Garamond" pitchFamily="18" charset="0"/>
              </a:rPr>
              <a:t>, &amp; U.-D. </a:t>
            </a:r>
            <a:r>
              <a:rPr lang="en-US" sz="800" dirty="0" err="1">
                <a:latin typeface="Garamond"/>
                <a:cs typeface="Garamond"/>
                <a:sym typeface="Garamond" pitchFamily="18" charset="0"/>
              </a:rPr>
              <a:t>Reips</a:t>
            </a:r>
            <a:r>
              <a:rPr lang="en-US" sz="800" dirty="0">
                <a:latin typeface="Garamond"/>
                <a:cs typeface="Garamond"/>
                <a:sym typeface="Garamond" pitchFamily="18" charset="0"/>
              </a:rPr>
              <a:t> (Eds.), The Oxford handbook of Internet psychology (pp. 273-289). Oxford ; New York: Oxford University Press.</a:t>
            </a:r>
          </a:p>
          <a:p>
            <a:pPr marL="0" indent="0">
              <a:lnSpc>
                <a:spcPct val="120000"/>
              </a:lnSpc>
              <a:spcBef>
                <a:spcPts val="0"/>
              </a:spcBef>
              <a:buClr>
                <a:srgbClr val="FF0000"/>
              </a:buClr>
              <a:buSzPct val="70000"/>
              <a:buNone/>
              <a:defRPr/>
            </a:pPr>
            <a:r>
              <a:rPr lang="en-US" sz="800" dirty="0" err="1">
                <a:latin typeface="Garamond"/>
                <a:cs typeface="Garamond"/>
                <a:sym typeface="Garamond" pitchFamily="18" charset="0"/>
              </a:rPr>
              <a:t>Shadel</a:t>
            </a:r>
            <a:r>
              <a:rPr lang="en-US" sz="800" dirty="0">
                <a:latin typeface="Garamond"/>
                <a:cs typeface="Garamond"/>
                <a:sym typeface="Garamond" pitchFamily="18" charset="0"/>
              </a:rPr>
              <a:t>, D. P., &amp; Pak, K. B. S. (2007). The Psychology of Consumer Fraud. (PhD), </a:t>
            </a:r>
            <a:r>
              <a:rPr lang="en-US" sz="800" dirty="0" err="1">
                <a:latin typeface="Garamond"/>
                <a:cs typeface="Garamond"/>
                <a:sym typeface="Garamond" pitchFamily="18" charset="0"/>
              </a:rPr>
              <a:t>Tillbrook</a:t>
            </a:r>
            <a:r>
              <a:rPr lang="en-US" sz="800" dirty="0">
                <a:latin typeface="Garamond"/>
                <a:cs typeface="Garamond"/>
                <a:sym typeface="Garamond" pitchFamily="18" charset="0"/>
              </a:rPr>
              <a:t> University, Stanford Center on Longevity.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Svenson, O. (1981). Are we all less risky and more skillful than our fellow drivers? Acta </a:t>
            </a:r>
            <a:r>
              <a:rPr lang="en-US" sz="800" dirty="0" err="1">
                <a:latin typeface="Garamond"/>
                <a:cs typeface="Garamond"/>
                <a:sym typeface="Garamond" pitchFamily="18" charset="0"/>
              </a:rPr>
              <a:t>Psychologica</a:t>
            </a:r>
            <a:r>
              <a:rPr lang="en-US" sz="800" dirty="0">
                <a:latin typeface="Garamond"/>
                <a:cs typeface="Garamond"/>
                <a:sym typeface="Garamond" pitchFamily="18" charset="0"/>
              </a:rPr>
              <a:t>, 47(2), 143-148. doi:10.1016/0001-6918(81)90005-6</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Tangney, J. P., Baumeister, R. F., &amp; Boone, A. L. (2004). High Self-Control Predicts Good Adjustment, Less Pathology, Better Grades, and Interpersonal Success. Journal of Personality, 72(2), 271-324.</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Thaler, R. H., &amp; Sunstein, C. R. (2008). Nudge : improving decisions about health, wealth, and happiness (pp. x, 293 p.). New Haven, Conn. ;London: Yale University Press.</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Titus, R. M., &amp; Dover, A. R. (2001). Personal Fraud: The Victims and the Scams. Crime Prevention Studies, 12, 133-151. </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Wall, D. S. (2005). The Internet as a Conduit for Criminal Activity. In A. </a:t>
            </a:r>
            <a:r>
              <a:rPr lang="en-US" sz="800" dirty="0" err="1">
                <a:latin typeface="Garamond"/>
                <a:cs typeface="Garamond"/>
                <a:sym typeface="Garamond" pitchFamily="18" charset="0"/>
              </a:rPr>
              <a:t>Pattavina</a:t>
            </a:r>
            <a:r>
              <a:rPr lang="en-US" sz="800" dirty="0">
                <a:latin typeface="Garamond"/>
                <a:cs typeface="Garamond"/>
                <a:sym typeface="Garamond" pitchFamily="18" charset="0"/>
              </a:rPr>
              <a:t> (Ed.), Information Technology and the Criminal Justice System (pp. 77-98). Thousand Oaks, CA: Sage Publications, Inc.</a:t>
            </a:r>
          </a:p>
          <a:p>
            <a:pPr marL="0" indent="0">
              <a:lnSpc>
                <a:spcPct val="120000"/>
              </a:lnSpc>
              <a:spcBef>
                <a:spcPts val="0"/>
              </a:spcBef>
              <a:buClr>
                <a:srgbClr val="FF0000"/>
              </a:buClr>
              <a:buSzPct val="70000"/>
              <a:buNone/>
              <a:defRPr/>
            </a:pPr>
            <a:r>
              <a:rPr lang="en-US" sz="800" dirty="0">
                <a:latin typeface="Garamond"/>
                <a:cs typeface="Garamond"/>
                <a:sym typeface="Garamond" pitchFamily="18" charset="0"/>
              </a:rPr>
              <a:t>Whitty, M. T. (2015). Mass-Marketing Fraud: A Growing Concern. </a:t>
            </a:r>
            <a:r>
              <a:rPr lang="en-US" sz="800" dirty="0" err="1">
                <a:latin typeface="Garamond"/>
                <a:cs typeface="Garamond"/>
                <a:sym typeface="Garamond" pitchFamily="18" charset="0"/>
              </a:rPr>
              <a:t>Ieee</a:t>
            </a:r>
            <a:r>
              <a:rPr lang="en-US" sz="800" dirty="0">
                <a:latin typeface="Garamond"/>
                <a:cs typeface="Garamond"/>
                <a:sym typeface="Garamond" pitchFamily="18" charset="0"/>
              </a:rPr>
              <a:t> Security &amp; Privacy, 13(4), 84-87. doi:doi:10.1109/MSP.2015.85</a:t>
            </a:r>
            <a:endParaRPr lang="sl-SI" sz="800" dirty="0">
              <a:latin typeface="Garamond"/>
              <a:cs typeface="Garamond"/>
              <a:sym typeface="Garamond" pitchFamily="18" charset="0"/>
            </a:endParaRPr>
          </a:p>
        </p:txBody>
      </p:sp>
    </p:spTree>
    <p:extLst>
      <p:ext uri="{BB962C8B-B14F-4D97-AF65-F5344CB8AC3E}">
        <p14:creationId xmlns:p14="http://schemas.microsoft.com/office/powerpoint/2010/main" val="3940649572"/>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902071" y="-1244197"/>
            <a:ext cx="3891684" cy="3891684"/>
          </a:xfrm>
          <a:prstGeom prst="rect">
            <a:avLst/>
          </a:prstGeom>
        </p:spPr>
      </p:pic>
      <p:sp>
        <p:nvSpPr>
          <p:cNvPr id="34" name="Rectangle 33"/>
          <p:cNvSpPr/>
          <p:nvPr/>
        </p:nvSpPr>
        <p:spPr>
          <a:xfrm>
            <a:off x="2838448" y="6159500"/>
            <a:ext cx="6432552" cy="698500"/>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grpSp>
        <p:nvGrpSpPr>
          <p:cNvPr id="35" name="Group 34"/>
          <p:cNvGrpSpPr/>
          <p:nvPr/>
        </p:nvGrpSpPr>
        <p:grpSpPr>
          <a:xfrm>
            <a:off x="3074525" y="6278712"/>
            <a:ext cx="466150" cy="466150"/>
            <a:chOff x="8623301" y="301595"/>
            <a:chExt cx="527050" cy="527050"/>
          </a:xfrm>
          <a:solidFill>
            <a:srgbClr val="E12F29"/>
          </a:solidFill>
        </p:grpSpPr>
        <p:sp>
          <p:nvSpPr>
            <p:cNvPr id="36" name="Oval 35"/>
            <p:cNvSpPr/>
            <p:nvPr/>
          </p:nvSpPr>
          <p:spPr>
            <a:xfrm>
              <a:off x="8623301" y="301595"/>
              <a:ext cx="527050" cy="527050"/>
            </a:xfrm>
            <a:prstGeom prst="ellipse">
              <a:avLst/>
            </a:prstGeom>
            <a:grp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37" name="Picture 36"/>
            <p:cNvPicPr>
              <a:picLocks noChangeAspect="1"/>
            </p:cNvPicPr>
            <p:nvPr/>
          </p:nvPicPr>
          <p:blipFill>
            <a:blip r:embed="rId4"/>
            <a:stretch>
              <a:fillRect/>
            </a:stretch>
          </p:blipFill>
          <p:spPr>
            <a:xfrm>
              <a:off x="8762924" y="433943"/>
              <a:ext cx="270662" cy="271058"/>
            </a:xfrm>
            <a:prstGeom prst="rect">
              <a:avLst/>
            </a:prstGeom>
            <a:grpFill/>
          </p:spPr>
        </p:pic>
      </p:grpSp>
      <p:sp>
        <p:nvSpPr>
          <p:cNvPr id="38" name="TextBox 37"/>
          <p:cNvSpPr txBox="1"/>
          <p:nvPr/>
        </p:nvSpPr>
        <p:spPr>
          <a:xfrm>
            <a:off x="3540675" y="6339443"/>
            <a:ext cx="1866900" cy="369332"/>
          </a:xfrm>
          <a:prstGeom prst="rect">
            <a:avLst/>
          </a:prstGeom>
          <a:noFill/>
        </p:spPr>
        <p:txBody>
          <a:bodyPr wrap="square" rtlCol="0">
            <a:spAutoFit/>
          </a:bodyPr>
          <a:lstStyle/>
          <a:p>
            <a:r>
              <a:rPr lang="sl-SI" b="1" i="1" dirty="0">
                <a:latin typeface="Klavika Lt" panose="02000000000000000000" pitchFamily="50" charset="0"/>
              </a:rPr>
              <a:t>www.fri.uni-lj.si</a:t>
            </a:r>
          </a:p>
        </p:txBody>
      </p:sp>
      <p:grpSp>
        <p:nvGrpSpPr>
          <p:cNvPr id="39" name="Group 38"/>
          <p:cNvGrpSpPr/>
          <p:nvPr/>
        </p:nvGrpSpPr>
        <p:grpSpPr>
          <a:xfrm>
            <a:off x="6025328" y="6281282"/>
            <a:ext cx="463580" cy="463580"/>
            <a:chOff x="8623301" y="1163678"/>
            <a:chExt cx="527050" cy="527050"/>
          </a:xfrm>
          <a:solidFill>
            <a:srgbClr val="E12F29"/>
          </a:solidFill>
        </p:grpSpPr>
        <p:sp>
          <p:nvSpPr>
            <p:cNvPr id="40" name="Oval 39"/>
            <p:cNvSpPr/>
            <p:nvPr/>
          </p:nvSpPr>
          <p:spPr>
            <a:xfrm>
              <a:off x="8623301" y="1163678"/>
              <a:ext cx="527050" cy="527050"/>
            </a:xfrm>
            <a:prstGeom prst="ellipse">
              <a:avLst/>
            </a:prstGeom>
            <a:grpFill/>
            <a:ln>
              <a:no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l-SI"/>
            </a:p>
          </p:txBody>
        </p:sp>
        <p:pic>
          <p:nvPicPr>
            <p:cNvPr id="41" name="Picture 40"/>
            <p:cNvPicPr>
              <a:picLocks noChangeAspect="1"/>
            </p:cNvPicPr>
            <p:nvPr/>
          </p:nvPicPr>
          <p:blipFill>
            <a:blip r:embed="rId5"/>
            <a:stretch>
              <a:fillRect/>
            </a:stretch>
          </p:blipFill>
          <p:spPr>
            <a:xfrm>
              <a:off x="8841916" y="1299014"/>
              <a:ext cx="117299" cy="254748"/>
            </a:xfrm>
            <a:prstGeom prst="rect">
              <a:avLst/>
            </a:prstGeom>
            <a:grpFill/>
          </p:spPr>
        </p:pic>
      </p:grpSp>
      <p:sp>
        <p:nvSpPr>
          <p:cNvPr id="42" name="TextBox 41"/>
          <p:cNvSpPr txBox="1"/>
          <p:nvPr/>
        </p:nvSpPr>
        <p:spPr>
          <a:xfrm>
            <a:off x="6488908" y="6323239"/>
            <a:ext cx="2623261" cy="369332"/>
          </a:xfrm>
          <a:prstGeom prst="rect">
            <a:avLst/>
          </a:prstGeom>
          <a:noFill/>
        </p:spPr>
        <p:txBody>
          <a:bodyPr wrap="square" rtlCol="0">
            <a:spAutoFit/>
          </a:bodyPr>
          <a:lstStyle/>
          <a:p>
            <a:r>
              <a:rPr lang="sl-SI" b="1" i="1" dirty="0">
                <a:latin typeface="Klavika Lt" panose="02000000000000000000" pitchFamily="50" charset="0"/>
              </a:rPr>
              <a:t>www.facebook.com/ulfri</a:t>
            </a:r>
          </a:p>
        </p:txBody>
      </p:sp>
      <p:sp>
        <p:nvSpPr>
          <p:cNvPr id="2" name="Slide Number Placeholder 1">
            <a:extLst>
              <a:ext uri="{FF2B5EF4-FFF2-40B4-BE49-F238E27FC236}">
                <a16:creationId xmlns:a16="http://schemas.microsoft.com/office/drawing/2014/main" id="{C8B8E67B-ACCB-4B0E-B971-05B5FC121A73}"/>
              </a:ext>
            </a:extLst>
          </p:cNvPr>
          <p:cNvSpPr>
            <a:spLocks noGrp="1"/>
          </p:cNvSpPr>
          <p:nvPr>
            <p:ph type="sldNum" sz="quarter" idx="12"/>
          </p:nvPr>
        </p:nvSpPr>
        <p:spPr/>
        <p:txBody>
          <a:bodyPr/>
          <a:lstStyle/>
          <a:p>
            <a:fld id="{96766CA0-481E-4A77-99EC-C64FAE6E300B}" type="slidenum">
              <a:rPr lang="sl-SI" smtClean="0"/>
              <a:t>34</a:t>
            </a:fld>
            <a:endParaRPr lang="sl-SI"/>
          </a:p>
        </p:txBody>
      </p:sp>
    </p:spTree>
    <p:extLst>
      <p:ext uri="{BB962C8B-B14F-4D97-AF65-F5344CB8AC3E}">
        <p14:creationId xmlns:p14="http://schemas.microsoft.com/office/powerpoint/2010/main" val="420339064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4</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99989"/>
            <a:ext cx="11464218" cy="600075"/>
          </a:xfrm>
        </p:spPr>
        <p:txBody>
          <a:bodyPr/>
          <a:lstStyle/>
          <a:p>
            <a:r>
              <a:rPr lang="en-GB" sz="2800" dirty="0" err="1">
                <a:solidFill>
                  <a:srgbClr val="E12F29"/>
                </a:solidFill>
                <a:latin typeface="Garamond" panose="02020404030301010803" pitchFamily="18" charset="0"/>
              </a:rPr>
              <a:t>Zgodovina</a:t>
            </a:r>
            <a:r>
              <a:rPr lang="en-GB" sz="2800" dirty="0">
                <a:solidFill>
                  <a:srgbClr val="E12F29"/>
                </a:solidFill>
                <a:latin typeface="Garamond" panose="02020404030301010803" pitchFamily="18" charset="0"/>
              </a:rPr>
              <a:t> </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6" y="1871912"/>
            <a:ext cx="7234187" cy="4331428"/>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Obstoj Medmrežja drastično poveča obseg prevar, a prevare obstajajo že prej (</a:t>
            </a:r>
            <a:r>
              <a:rPr lang="sl-SI" i="1" dirty="0">
                <a:latin typeface="Garamond"/>
                <a:cs typeface="Garamond"/>
                <a:sym typeface="Garamond" pitchFamily="18" charset="0"/>
              </a:rPr>
              <a:t>pisma španskih zapornikov</a:t>
            </a:r>
            <a:r>
              <a:rPr lang="sl-SI" dirty="0">
                <a:latin typeface="Garamond"/>
                <a:cs typeface="Garamond"/>
                <a:sym typeface="Garamond" pitchFamily="18" charset="0"/>
              </a:rPr>
              <a:t> iz 16. stoletja).</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Moderne</a:t>
            </a:r>
            <a:r>
              <a:rPr lang="en-GB" dirty="0">
                <a:latin typeface="Garamond"/>
                <a:cs typeface="Garamond"/>
                <a:sym typeface="Garamond" pitchFamily="18" charset="0"/>
              </a:rPr>
              <a:t> </a:t>
            </a:r>
            <a:r>
              <a:rPr lang="en-GB" dirty="0" err="1">
                <a:latin typeface="Garamond"/>
                <a:cs typeface="Garamond"/>
                <a:sym typeface="Garamond" pitchFamily="18" charset="0"/>
              </a:rPr>
              <a:t>prevare</a:t>
            </a:r>
            <a:r>
              <a:rPr lang="en-GB" dirty="0">
                <a:latin typeface="Garamond"/>
                <a:cs typeface="Garamond"/>
                <a:sym typeface="Garamond" pitchFamily="18" charset="0"/>
              </a:rPr>
              <a:t> </a:t>
            </a:r>
            <a:r>
              <a:rPr lang="en-GB" dirty="0" err="1">
                <a:latin typeface="Garamond"/>
                <a:cs typeface="Garamond"/>
                <a:sym typeface="Garamond" pitchFamily="18" charset="0"/>
              </a:rPr>
              <a:t>vnaprejšnjega</a:t>
            </a:r>
            <a:r>
              <a:rPr lang="en-GB" dirty="0">
                <a:latin typeface="Garamond"/>
                <a:cs typeface="Garamond"/>
                <a:sym typeface="Garamond" pitchFamily="18" charset="0"/>
              </a:rPr>
              <a:t> </a:t>
            </a:r>
            <a:r>
              <a:rPr lang="en-GB" dirty="0" err="1">
                <a:latin typeface="Garamond"/>
                <a:cs typeface="Garamond"/>
                <a:sym typeface="Garamond" pitchFamily="18" charset="0"/>
              </a:rPr>
              <a:t>plačila</a:t>
            </a:r>
            <a:r>
              <a:rPr lang="en-GB" dirty="0">
                <a:latin typeface="Garamond"/>
                <a:cs typeface="Garamond"/>
                <a:sym typeface="Garamond" pitchFamily="18" charset="0"/>
              </a:rPr>
              <a:t> </a:t>
            </a:r>
            <a:r>
              <a:rPr lang="en-GB" dirty="0" err="1">
                <a:latin typeface="Garamond"/>
                <a:cs typeface="Garamond"/>
                <a:sym typeface="Garamond" pitchFamily="18" charset="0"/>
              </a:rPr>
              <a:t>izhajajo</a:t>
            </a:r>
            <a:r>
              <a:rPr lang="en-GB" dirty="0">
                <a:latin typeface="Garamond"/>
                <a:cs typeface="Garamond"/>
                <a:sym typeface="Garamond" pitchFamily="18" charset="0"/>
              </a:rPr>
              <a:t> </a:t>
            </a:r>
            <a:r>
              <a:rPr lang="en-GB" dirty="0" err="1">
                <a:latin typeface="Garamond"/>
                <a:cs typeface="Garamond"/>
                <a:sym typeface="Garamond" pitchFamily="18" charset="0"/>
              </a:rPr>
              <a:t>iz</a:t>
            </a:r>
            <a:r>
              <a:rPr lang="en-GB" dirty="0">
                <a:latin typeface="Garamond"/>
                <a:cs typeface="Garamond"/>
                <a:sym typeface="Garamond" pitchFamily="18" charset="0"/>
              </a:rPr>
              <a:t> </a:t>
            </a:r>
            <a:r>
              <a:rPr lang="en-GB" dirty="0" err="1">
                <a:latin typeface="Garamond"/>
                <a:cs typeface="Garamond"/>
                <a:sym typeface="Garamond" pitchFamily="18" charset="0"/>
              </a:rPr>
              <a:t>Nigerije</a:t>
            </a:r>
            <a:r>
              <a:rPr lang="en-GB" dirty="0">
                <a:latin typeface="Garamond"/>
                <a:cs typeface="Garamond"/>
                <a:sym typeface="Garamond" pitchFamily="18" charset="0"/>
              </a:rPr>
              <a:t> (</a:t>
            </a:r>
            <a:r>
              <a:rPr lang="en-GB" i="1" dirty="0">
                <a:latin typeface="Garamond"/>
                <a:cs typeface="Garamond"/>
                <a:sym typeface="Garamond" pitchFamily="18" charset="0"/>
              </a:rPr>
              <a:t>res!</a:t>
            </a:r>
            <a:r>
              <a:rPr lang="en-GB" dirty="0">
                <a:latin typeface="Garamond"/>
                <a:cs typeface="Garamond"/>
                <a:sym typeface="Garamond" pitchFamily="18" charset="0"/>
              </a:rPr>
              <a:t>).</a:t>
            </a:r>
            <a:endParaRPr lang="sl-SI"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err="1">
                <a:latin typeface="Garamond"/>
                <a:cs typeface="Garamond"/>
                <a:sym typeface="Garamond" pitchFamily="18" charset="0"/>
              </a:rPr>
              <a:t>Splet</a:t>
            </a:r>
            <a:r>
              <a:rPr lang="sl-SI" dirty="0">
                <a:latin typeface="Garamond"/>
                <a:cs typeface="Garamond"/>
                <a:sym typeface="Garamond" pitchFamily="18" charset="0"/>
              </a:rPr>
              <a:t> olajša in poceni dostop do žrtev, tveganje pa je manjše (</a:t>
            </a:r>
            <a:r>
              <a:rPr lang="en-GB" dirty="0" err="1">
                <a:latin typeface="Garamond"/>
                <a:cs typeface="Garamond"/>
                <a:sym typeface="Garamond" pitchFamily="18" charset="0"/>
              </a:rPr>
              <a:t>npr</a:t>
            </a:r>
            <a:r>
              <a:rPr lang="en-GB" dirty="0">
                <a:latin typeface="Garamond"/>
                <a:cs typeface="Garamond"/>
                <a:sym typeface="Garamond" pitchFamily="18" charset="0"/>
              </a:rPr>
              <a:t>. </a:t>
            </a:r>
            <a:r>
              <a:rPr lang="sl-SI" dirty="0" err="1">
                <a:latin typeface="Garamond"/>
                <a:cs typeface="Garamond"/>
                <a:sym typeface="Garamond" pitchFamily="18" charset="0"/>
              </a:rPr>
              <a:t>t.i</a:t>
            </a:r>
            <a:r>
              <a:rPr lang="sl-SI" dirty="0">
                <a:latin typeface="Garamond"/>
                <a:cs typeface="Garamond"/>
                <a:sym typeface="Garamond" pitchFamily="18" charset="0"/>
              </a:rPr>
              <a:t>. </a:t>
            </a:r>
            <a:r>
              <a:rPr lang="sl-SI" i="1" dirty="0" err="1">
                <a:latin typeface="Garamond"/>
                <a:cs typeface="Garamond"/>
                <a:sym typeface="Garamond" pitchFamily="18" charset="0"/>
              </a:rPr>
              <a:t>mikro</a:t>
            </a:r>
            <a:r>
              <a:rPr lang="sl-SI" i="1" dirty="0">
                <a:latin typeface="Garamond"/>
                <a:cs typeface="Garamond"/>
                <a:sym typeface="Garamond" pitchFamily="18" charset="0"/>
              </a:rPr>
              <a:t> kriminal</a:t>
            </a:r>
            <a:r>
              <a:rPr lang="sl-SI" dirty="0">
                <a:latin typeface="Garamond"/>
                <a:cs typeface="Garamond"/>
                <a:sym typeface="Garamond" pitchFamily="18" charset="0"/>
              </a:rPr>
              <a:t>; </a:t>
            </a:r>
            <a:r>
              <a:rPr lang="sl-SI" i="1" dirty="0" err="1">
                <a:latin typeface="Garamond"/>
                <a:cs typeface="Garamond"/>
                <a:sym typeface="Garamond" pitchFamily="18" charset="0"/>
              </a:rPr>
              <a:t>Wall</a:t>
            </a:r>
            <a:r>
              <a:rPr lang="sl-SI" i="1" dirty="0">
                <a:latin typeface="Garamond"/>
                <a:cs typeface="Garamond"/>
                <a:sym typeface="Garamond" pitchFamily="18" charset="0"/>
              </a:rPr>
              <a:t>, 2005</a:t>
            </a:r>
            <a:r>
              <a:rPr lang="sl-SI" dirty="0">
                <a:latin typeface="Garamond"/>
                <a:cs typeface="Garamond"/>
                <a:sym typeface="Garamond" pitchFamily="18" charset="0"/>
              </a:rPr>
              <a:t>).</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V </a:t>
            </a:r>
            <a:r>
              <a:rPr lang="en-GB" dirty="0" err="1">
                <a:latin typeface="Garamond"/>
                <a:cs typeface="Garamond"/>
                <a:sym typeface="Garamond" pitchFamily="18" charset="0"/>
              </a:rPr>
              <a:t>praksi</a:t>
            </a:r>
            <a:r>
              <a:rPr lang="en-GB" dirty="0">
                <a:latin typeface="Garamond"/>
                <a:cs typeface="Garamond"/>
                <a:sym typeface="Garamond" pitchFamily="18" charset="0"/>
              </a:rPr>
              <a:t> je </a:t>
            </a:r>
            <a:r>
              <a:rPr lang="en-GB" dirty="0" err="1">
                <a:latin typeface="Garamond"/>
                <a:cs typeface="Garamond"/>
                <a:sym typeface="Garamond" pitchFamily="18" charset="0"/>
              </a:rPr>
              <a:t>bila</a:t>
            </a:r>
            <a:r>
              <a:rPr lang="en-GB" dirty="0">
                <a:latin typeface="Garamond"/>
                <a:cs typeface="Garamond"/>
                <a:sym typeface="Garamond" pitchFamily="18" charset="0"/>
              </a:rPr>
              <a:t> </a:t>
            </a:r>
            <a:r>
              <a:rPr lang="en-GB" dirty="0" err="1">
                <a:latin typeface="Garamond"/>
                <a:cs typeface="Garamond"/>
                <a:sym typeface="Garamond" pitchFamily="18" charset="0"/>
              </a:rPr>
              <a:t>človeška</a:t>
            </a:r>
            <a:r>
              <a:rPr lang="en-GB" dirty="0">
                <a:latin typeface="Garamond"/>
                <a:cs typeface="Garamond"/>
                <a:sym typeface="Garamond" pitchFamily="18" charset="0"/>
              </a:rPr>
              <a:t> plat </a:t>
            </a:r>
            <a:r>
              <a:rPr lang="en-GB" dirty="0" err="1">
                <a:latin typeface="Garamond"/>
                <a:cs typeface="Garamond"/>
                <a:sym typeface="Garamond" pitchFamily="18" charset="0"/>
              </a:rPr>
              <a:t>prevar</a:t>
            </a:r>
            <a:r>
              <a:rPr lang="en-GB" dirty="0">
                <a:latin typeface="Garamond"/>
                <a:cs typeface="Garamond"/>
                <a:sym typeface="Garamond" pitchFamily="18" charset="0"/>
              </a:rPr>
              <a:t> </a:t>
            </a:r>
            <a:r>
              <a:rPr lang="en-GB" dirty="0" err="1">
                <a:latin typeface="Garamond"/>
                <a:cs typeface="Garamond"/>
                <a:sym typeface="Garamond" pitchFamily="18" charset="0"/>
              </a:rPr>
              <a:t>večinoma</a:t>
            </a:r>
            <a:r>
              <a:rPr lang="en-GB" dirty="0">
                <a:latin typeface="Garamond"/>
                <a:cs typeface="Garamond"/>
                <a:sym typeface="Garamond" pitchFamily="18" charset="0"/>
              </a:rPr>
              <a:t> </a:t>
            </a:r>
            <a:r>
              <a:rPr lang="en-GB" dirty="0" err="1">
                <a:latin typeface="Garamond"/>
                <a:cs typeface="Garamond"/>
                <a:sym typeface="Garamond" pitchFamily="18" charset="0"/>
              </a:rPr>
              <a:t>zanemarjana</a:t>
            </a:r>
            <a:r>
              <a:rPr lang="en-GB" dirty="0">
                <a:latin typeface="Garamond"/>
                <a:cs typeface="Garamond"/>
                <a:sym typeface="Garamond" pitchFamily="18" charset="0"/>
              </a:rPr>
              <a:t>. </a:t>
            </a:r>
            <a:r>
              <a:rPr lang="en-GB" dirty="0" err="1">
                <a:latin typeface="Garamond"/>
                <a:cs typeface="Garamond"/>
                <a:sym typeface="Garamond" pitchFamily="18" charset="0"/>
              </a:rPr>
              <a:t>Še</a:t>
            </a:r>
            <a:r>
              <a:rPr lang="en-GB" dirty="0">
                <a:latin typeface="Garamond"/>
                <a:cs typeface="Garamond"/>
                <a:sym typeface="Garamond" pitchFamily="18" charset="0"/>
              </a:rPr>
              <a:t> </a:t>
            </a:r>
            <a:r>
              <a:rPr lang="en-GB" dirty="0" err="1">
                <a:latin typeface="Garamond"/>
                <a:cs typeface="Garamond"/>
                <a:sym typeface="Garamond" pitchFamily="18" charset="0"/>
              </a:rPr>
              <a:t>danes</a:t>
            </a:r>
            <a:r>
              <a:rPr lang="en-GB" dirty="0">
                <a:latin typeface="Garamond"/>
                <a:cs typeface="Garamond"/>
                <a:sym typeface="Garamond" pitchFamily="18" charset="0"/>
              </a:rPr>
              <a:t> je. </a:t>
            </a:r>
            <a:r>
              <a:rPr lang="en-GB" dirty="0" err="1">
                <a:latin typeface="Garamond"/>
                <a:cs typeface="Garamond"/>
                <a:sym typeface="Garamond" pitchFamily="18" charset="0"/>
              </a:rPr>
              <a:t>Ponavadi</a:t>
            </a:r>
            <a:r>
              <a:rPr lang="en-GB" dirty="0">
                <a:latin typeface="Garamond"/>
                <a:cs typeface="Garamond"/>
                <a:sym typeface="Garamond" pitchFamily="18" charset="0"/>
              </a:rPr>
              <a:t> je </a:t>
            </a:r>
            <a:r>
              <a:rPr lang="en-GB" dirty="0" err="1">
                <a:latin typeface="Garamond"/>
                <a:cs typeface="Garamond"/>
                <a:sym typeface="Garamond" pitchFamily="18" charset="0"/>
              </a:rPr>
              <a:t>poudarek</a:t>
            </a:r>
            <a:r>
              <a:rPr lang="en-GB" dirty="0">
                <a:latin typeface="Garamond"/>
                <a:cs typeface="Garamond"/>
                <a:sym typeface="Garamond" pitchFamily="18" charset="0"/>
              </a:rPr>
              <a:t>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izgubljenem</a:t>
            </a:r>
            <a:r>
              <a:rPr lang="en-GB" dirty="0">
                <a:latin typeface="Garamond"/>
                <a:cs typeface="Garamond"/>
                <a:sym typeface="Garamond" pitchFamily="18" charset="0"/>
              </a:rPr>
              <a:t> </a:t>
            </a:r>
            <a:r>
              <a:rPr lang="en-GB" dirty="0" err="1">
                <a:latin typeface="Garamond"/>
                <a:cs typeface="Garamond"/>
                <a:sym typeface="Garamond" pitchFamily="18" charset="0"/>
              </a:rPr>
              <a:t>denarju</a:t>
            </a:r>
            <a:r>
              <a:rPr lang="en-GB" dirty="0">
                <a:latin typeface="Garamond"/>
                <a:cs typeface="Garamond"/>
                <a:sym typeface="Garamond" pitchFamily="18" charset="0"/>
              </a:rPr>
              <a:t>.</a:t>
            </a: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grpSp>
        <p:nvGrpSpPr>
          <p:cNvPr id="9" name="Group 8">
            <a:extLst>
              <a:ext uri="{FF2B5EF4-FFF2-40B4-BE49-F238E27FC236}">
                <a16:creationId xmlns:a16="http://schemas.microsoft.com/office/drawing/2014/main" id="{E87ED263-D979-4E6F-879D-9344C9DCBD5E}"/>
              </a:ext>
            </a:extLst>
          </p:cNvPr>
          <p:cNvGrpSpPr/>
          <p:nvPr/>
        </p:nvGrpSpPr>
        <p:grpSpPr>
          <a:xfrm>
            <a:off x="7961971" y="1851101"/>
            <a:ext cx="4123284" cy="4742523"/>
            <a:chOff x="6918690" y="1155690"/>
            <a:chExt cx="4798577" cy="5226066"/>
          </a:xfrm>
        </p:grpSpPr>
        <p:pic>
          <p:nvPicPr>
            <p:cNvPr id="8" name="Picture 7">
              <a:extLst>
                <a:ext uri="{FF2B5EF4-FFF2-40B4-BE49-F238E27FC236}">
                  <a16:creationId xmlns:a16="http://schemas.microsoft.com/office/drawing/2014/main" id="{82B0E38D-E609-4F0D-8B78-B0A5BEB10A6F}"/>
                </a:ext>
              </a:extLst>
            </p:cNvPr>
            <p:cNvPicPr>
              <a:picLocks noChangeAspect="1"/>
            </p:cNvPicPr>
            <p:nvPr/>
          </p:nvPicPr>
          <p:blipFill rotWithShape="1">
            <a:blip r:embed="rId3">
              <a:extLst>
                <a:ext uri="{28A0092B-C50C-407E-A947-70E740481C1C}">
                  <a14:useLocalDpi xmlns:a14="http://schemas.microsoft.com/office/drawing/2010/main" val="0"/>
                </a:ext>
              </a:extLst>
            </a:blip>
            <a:srcRect l="283" r="7897" b="7067"/>
            <a:stretch/>
          </p:blipFill>
          <p:spPr>
            <a:xfrm>
              <a:off x="6918690" y="1155690"/>
              <a:ext cx="4798577" cy="4856734"/>
            </a:xfrm>
            <a:prstGeom prst="rect">
              <a:avLst/>
            </a:prstGeom>
            <a:ln>
              <a:noFill/>
            </a:ln>
            <a:effectLst>
              <a:softEdge rad="112500"/>
            </a:effectLst>
          </p:spPr>
        </p:pic>
        <p:sp>
          <p:nvSpPr>
            <p:cNvPr id="2" name="TextBox 1">
              <a:extLst>
                <a:ext uri="{FF2B5EF4-FFF2-40B4-BE49-F238E27FC236}">
                  <a16:creationId xmlns:a16="http://schemas.microsoft.com/office/drawing/2014/main" id="{2BCD21AB-45B2-432A-AD85-8DC42667E79B}"/>
                </a:ext>
              </a:extLst>
            </p:cNvPr>
            <p:cNvSpPr txBox="1"/>
            <p:nvPr/>
          </p:nvSpPr>
          <p:spPr>
            <a:xfrm>
              <a:off x="6918690" y="6012424"/>
              <a:ext cx="4798577" cy="369332"/>
            </a:xfrm>
            <a:prstGeom prst="rect">
              <a:avLst/>
            </a:prstGeom>
            <a:noFill/>
          </p:spPr>
          <p:txBody>
            <a:bodyPr wrap="square" rtlCol="0">
              <a:spAutoFit/>
            </a:bodyPr>
            <a:lstStyle/>
            <a:p>
              <a:pPr algn="ctr"/>
              <a:r>
                <a:rPr lang="en-GB" dirty="0">
                  <a:latin typeface="Garamond" panose="02020404030301010803" pitchFamily="18" charset="0"/>
                </a:rPr>
                <a:t>© Barnaby Dorfman (flicker)</a:t>
              </a:r>
            </a:p>
          </p:txBody>
        </p:sp>
      </p:grpSp>
      <p:cxnSp>
        <p:nvCxnSpPr>
          <p:cNvPr id="10" name="Straight Connector 9">
            <a:extLst>
              <a:ext uri="{FF2B5EF4-FFF2-40B4-BE49-F238E27FC236}">
                <a16:creationId xmlns:a16="http://schemas.microsoft.com/office/drawing/2014/main" id="{6CB40454-E2AB-47E2-8841-6C7A0EE75687}"/>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602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5</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299989"/>
            <a:ext cx="11464218" cy="600075"/>
          </a:xfrm>
        </p:spPr>
        <p:txBody>
          <a:bodyPr/>
          <a:lstStyle/>
          <a:p>
            <a:r>
              <a:rPr lang="en-GB" sz="2800" dirty="0" err="1">
                <a:solidFill>
                  <a:srgbClr val="E12F29"/>
                </a:solidFill>
                <a:latin typeface="Garamond" panose="02020404030301010803" pitchFamily="18" charset="0"/>
              </a:rPr>
              <a:t>Zatečeno</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stanje</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6" y="1871912"/>
            <a:ext cx="6439765" cy="4331428"/>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2008 je </a:t>
            </a:r>
            <a:r>
              <a:rPr lang="sl-SI" dirty="0" err="1">
                <a:latin typeface="Garamond"/>
                <a:cs typeface="Garamond"/>
                <a:sym typeface="Garamond" pitchFamily="18" charset="0"/>
              </a:rPr>
              <a:t>Web</a:t>
            </a:r>
            <a:r>
              <a:rPr lang="sl-SI" dirty="0">
                <a:latin typeface="Garamond"/>
                <a:cs typeface="Garamond"/>
                <a:sym typeface="Garamond" pitchFamily="18" charset="0"/>
              </a:rPr>
              <a:t> </a:t>
            </a:r>
            <a:r>
              <a:rPr lang="sl-SI" dirty="0" err="1">
                <a:latin typeface="Garamond"/>
                <a:cs typeface="Garamond"/>
                <a:sym typeface="Garamond" pitchFamily="18" charset="0"/>
              </a:rPr>
              <a:t>of</a:t>
            </a:r>
            <a:r>
              <a:rPr lang="sl-SI" dirty="0">
                <a:latin typeface="Garamond"/>
                <a:cs typeface="Garamond"/>
                <a:sym typeface="Garamond" pitchFamily="18" charset="0"/>
              </a:rPr>
              <a:t> </a:t>
            </a:r>
            <a:r>
              <a:rPr lang="sl-SI" dirty="0" err="1">
                <a:latin typeface="Garamond"/>
                <a:cs typeface="Garamond"/>
                <a:sym typeface="Garamond" pitchFamily="18" charset="0"/>
              </a:rPr>
              <a:t>Knowledge</a:t>
            </a:r>
            <a:r>
              <a:rPr lang="sl-SI" dirty="0">
                <a:latin typeface="Garamond"/>
                <a:cs typeface="Garamond"/>
                <a:sym typeface="Garamond" pitchFamily="18" charset="0"/>
              </a:rPr>
              <a:t> ponudil 1(!) zadetek </a:t>
            </a:r>
            <a:r>
              <a:rPr lang="en-GB" dirty="0">
                <a:latin typeface="Garamond"/>
                <a:cs typeface="Garamond"/>
                <a:sym typeface="Garamond" pitchFamily="18" charset="0"/>
              </a:rPr>
              <a:t>s </a:t>
            </a:r>
            <a:r>
              <a:rPr lang="en-GB" dirty="0" err="1">
                <a:latin typeface="Garamond"/>
                <a:cs typeface="Garamond"/>
                <a:sym typeface="Garamond" pitchFamily="18" charset="0"/>
              </a:rPr>
              <a:t>ključnimi</a:t>
            </a:r>
            <a:r>
              <a:rPr lang="en-GB" dirty="0">
                <a:latin typeface="Garamond"/>
                <a:cs typeface="Garamond"/>
                <a:sym typeface="Garamond" pitchFamily="18" charset="0"/>
              </a:rPr>
              <a:t> </a:t>
            </a:r>
            <a:r>
              <a:rPr lang="en-GB" dirty="0" err="1">
                <a:latin typeface="Garamond"/>
                <a:cs typeface="Garamond"/>
                <a:sym typeface="Garamond" pitchFamily="18" charset="0"/>
              </a:rPr>
              <a:t>besedami</a:t>
            </a:r>
            <a:r>
              <a:rPr lang="sl-SI" dirty="0">
                <a:latin typeface="Garamond"/>
                <a:cs typeface="Garamond"/>
                <a:sym typeface="Garamond" pitchFamily="18" charset="0"/>
              </a:rPr>
              <a:t> "</a:t>
            </a:r>
            <a:r>
              <a:rPr lang="sl-SI" dirty="0" err="1">
                <a:latin typeface="Garamond"/>
                <a:cs typeface="Garamond"/>
                <a:sym typeface="Garamond" pitchFamily="18" charset="0"/>
              </a:rPr>
              <a:t>Psychology</a:t>
            </a:r>
            <a:r>
              <a:rPr lang="sl-SI" dirty="0">
                <a:latin typeface="Garamond"/>
                <a:cs typeface="Garamond"/>
                <a:sym typeface="Garamond" pitchFamily="18" charset="0"/>
              </a:rPr>
              <a:t> Internet </a:t>
            </a:r>
            <a:r>
              <a:rPr lang="sl-SI" dirty="0" err="1">
                <a:latin typeface="Garamond"/>
                <a:cs typeface="Garamond"/>
                <a:sym typeface="Garamond" pitchFamily="18" charset="0"/>
              </a:rPr>
              <a:t>Fraud</a:t>
            </a:r>
            <a:r>
              <a:rPr lang="sl-SI"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2017 so </a:t>
            </a:r>
            <a:r>
              <a:rPr lang="en-GB" dirty="0" err="1">
                <a:latin typeface="Garamond"/>
                <a:cs typeface="Garamond"/>
                <a:sym typeface="Garamond" pitchFamily="18" charset="0"/>
              </a:rPr>
              <a:t>bili</a:t>
            </a:r>
            <a:r>
              <a:rPr lang="en-GB" dirty="0">
                <a:latin typeface="Garamond"/>
                <a:cs typeface="Garamond"/>
                <a:sym typeface="Garamond" pitchFamily="18" charset="0"/>
              </a:rPr>
              <a:t> </a:t>
            </a:r>
            <a:r>
              <a:rPr lang="sl-SI" dirty="0">
                <a:latin typeface="Garamond"/>
                <a:cs typeface="Garamond"/>
                <a:sym typeface="Garamond" pitchFamily="18" charset="0"/>
              </a:rPr>
              <a:t>na voljo štirje članki.</a:t>
            </a:r>
            <a:endParaRPr lang="en-GB" dirty="0">
              <a:latin typeface="Garamond"/>
              <a:cs typeface="Garamond"/>
              <a:sym typeface="Garamond" pitchFamily="18" charset="0"/>
            </a:endParaRPr>
          </a:p>
          <a:p>
            <a:pPr>
              <a:spcBef>
                <a:spcPts val="536"/>
              </a:spcBef>
              <a:buClr>
                <a:srgbClr val="FF0000"/>
              </a:buClr>
              <a:buSzPct val="70000"/>
              <a:buFont typeface="Wingdings" panose="05000000000000000000" pitchFamily="2" charset="2"/>
              <a:buChar char="§"/>
              <a:defRPr/>
            </a:pPr>
            <a:r>
              <a:rPr lang="en-GB" dirty="0">
                <a:latin typeface="Garamond"/>
                <a:cs typeface="Garamond"/>
                <a:sym typeface="Garamond" pitchFamily="18" charset="0"/>
              </a:rPr>
              <a:t>2021 je </a:t>
            </a:r>
            <a:r>
              <a:rPr lang="en-GB" dirty="0" err="1">
                <a:latin typeface="Garamond"/>
                <a:cs typeface="Garamond"/>
                <a:sym typeface="Garamond" pitchFamily="18" charset="0"/>
              </a:rPr>
              <a:t>na</a:t>
            </a:r>
            <a:r>
              <a:rPr lang="en-GB" dirty="0">
                <a:latin typeface="Garamond"/>
                <a:cs typeface="Garamond"/>
                <a:sym typeface="Garamond" pitchFamily="18" charset="0"/>
              </a:rPr>
              <a:t> </a:t>
            </a:r>
            <a:r>
              <a:rPr lang="en-GB" dirty="0" err="1">
                <a:latin typeface="Garamond"/>
                <a:cs typeface="Garamond"/>
                <a:sym typeface="Garamond" pitchFamily="18" charset="0"/>
              </a:rPr>
              <a:t>voljo</a:t>
            </a:r>
            <a:r>
              <a:rPr lang="en-GB" dirty="0">
                <a:latin typeface="Garamond"/>
                <a:cs typeface="Garamond"/>
                <a:sym typeface="Garamond" pitchFamily="18" charset="0"/>
              </a:rPr>
              <a:t> </a:t>
            </a:r>
            <a:r>
              <a:rPr lang="en-GB" dirty="0" err="1">
                <a:latin typeface="Garamond"/>
                <a:cs typeface="Garamond"/>
                <a:sym typeface="Garamond" pitchFamily="18" charset="0"/>
              </a:rPr>
              <a:t>šest</a:t>
            </a:r>
            <a:r>
              <a:rPr lang="en-GB" dirty="0">
                <a:latin typeface="Garamond"/>
                <a:cs typeface="Garamond"/>
                <a:sym typeface="Garamond" pitchFamily="18" charset="0"/>
              </a:rPr>
              <a:t> </a:t>
            </a:r>
            <a:r>
              <a:rPr lang="en-GB" dirty="0" err="1">
                <a:latin typeface="Garamond"/>
                <a:cs typeface="Garamond"/>
                <a:sym typeface="Garamond" pitchFamily="18" charset="0"/>
              </a:rPr>
              <a:t>člankov</a:t>
            </a:r>
            <a:r>
              <a:rPr lang="en-GB" dirty="0">
                <a:latin typeface="Garamond"/>
                <a:cs typeface="Garamond"/>
                <a:sym typeface="Garamond" pitchFamily="18" charset="0"/>
              </a:rPr>
              <a:t>.</a:t>
            </a:r>
            <a:endParaRPr lang="sl-SI" dirty="0">
              <a:latin typeface="Garamond"/>
              <a:cs typeface="Garamond"/>
              <a:sym typeface="Garamond" pitchFamily="18" charset="0"/>
            </a:endParaRP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10" name="Picture 9" descr="Graphical user interface, text, application&#10;&#10;Description automatically generated">
            <a:extLst>
              <a:ext uri="{FF2B5EF4-FFF2-40B4-BE49-F238E27FC236}">
                <a16:creationId xmlns:a16="http://schemas.microsoft.com/office/drawing/2014/main" id="{EE94ECF7-4056-4FB3-9484-0B4737A11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5358" y="1572321"/>
            <a:ext cx="5056665" cy="47372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12FC767E-91C1-4607-81A9-38358AC11278}"/>
              </a:ext>
            </a:extLst>
          </p:cNvPr>
          <p:cNvCxnSpPr/>
          <p:nvPr/>
        </p:nvCxnSpPr>
        <p:spPr>
          <a:xfrm>
            <a:off x="5464098" y="3757961"/>
            <a:ext cx="1271239" cy="0"/>
          </a:xfrm>
          <a:prstGeom prst="straightConnector1">
            <a:avLst/>
          </a:prstGeom>
          <a:ln w="38100">
            <a:solidFill>
              <a:srgbClr val="E12F2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090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6</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Začetki</a:t>
            </a:r>
            <a:r>
              <a:rPr lang="en-GB" sz="2800" dirty="0">
                <a:solidFill>
                  <a:srgbClr val="E12F29"/>
                </a:solidFill>
                <a:latin typeface="Garamond" panose="02020404030301010803" pitchFamily="18" charset="0"/>
              </a:rPr>
              <a:t> I</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050328"/>
            <a:ext cx="6830056" cy="4331428"/>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2007 je Karla Pak, doktorska študentka na </a:t>
            </a:r>
            <a:r>
              <a:rPr lang="sl-SI" dirty="0" err="1">
                <a:latin typeface="Garamond"/>
                <a:cs typeface="Garamond"/>
                <a:sym typeface="Garamond" pitchFamily="18" charset="0"/>
              </a:rPr>
              <a:t>Taos</a:t>
            </a:r>
            <a:r>
              <a:rPr lang="sl-SI" dirty="0">
                <a:latin typeface="Garamond"/>
                <a:cs typeface="Garamond"/>
                <a:sym typeface="Garamond" pitchFamily="18" charset="0"/>
              </a:rPr>
              <a:t> Institute, Ohio, zagovarjala  doktorat z naslovom </a:t>
            </a:r>
            <a:r>
              <a:rPr lang="sl-SI" i="1" dirty="0" err="1">
                <a:latin typeface="Garamond"/>
                <a:cs typeface="Garamond"/>
                <a:sym typeface="Garamond" pitchFamily="18" charset="0"/>
              </a:rPr>
              <a:t>The</a:t>
            </a:r>
            <a:r>
              <a:rPr lang="sl-SI" i="1" dirty="0">
                <a:latin typeface="Garamond"/>
                <a:cs typeface="Garamond"/>
                <a:sym typeface="Garamond" pitchFamily="18" charset="0"/>
              </a:rPr>
              <a:t> </a:t>
            </a:r>
            <a:r>
              <a:rPr lang="sl-SI" i="1" dirty="0" err="1">
                <a:latin typeface="Garamond"/>
                <a:cs typeface="Garamond"/>
                <a:sym typeface="Garamond" pitchFamily="18" charset="0"/>
              </a:rPr>
              <a:t>Psychology</a:t>
            </a:r>
            <a:r>
              <a:rPr lang="sl-SI" i="1" dirty="0">
                <a:latin typeface="Garamond"/>
                <a:cs typeface="Garamond"/>
                <a:sym typeface="Garamond" pitchFamily="18" charset="0"/>
              </a:rPr>
              <a:t> </a:t>
            </a:r>
            <a:r>
              <a:rPr lang="sl-SI" i="1" dirty="0" err="1">
                <a:latin typeface="Garamond"/>
                <a:cs typeface="Garamond"/>
                <a:sym typeface="Garamond" pitchFamily="18" charset="0"/>
              </a:rPr>
              <a:t>of</a:t>
            </a:r>
            <a:r>
              <a:rPr lang="sl-SI" i="1" dirty="0">
                <a:latin typeface="Garamond"/>
                <a:cs typeface="Garamond"/>
                <a:sym typeface="Garamond" pitchFamily="18" charset="0"/>
              </a:rPr>
              <a:t> </a:t>
            </a:r>
            <a:r>
              <a:rPr lang="sl-SI" i="1" dirty="0" err="1">
                <a:latin typeface="Garamond"/>
                <a:cs typeface="Garamond"/>
                <a:sym typeface="Garamond" pitchFamily="18" charset="0"/>
              </a:rPr>
              <a:t>Consumer</a:t>
            </a:r>
            <a:r>
              <a:rPr lang="sl-SI" i="1" dirty="0">
                <a:latin typeface="Garamond"/>
                <a:cs typeface="Garamond"/>
                <a:sym typeface="Garamond" pitchFamily="18" charset="0"/>
              </a:rPr>
              <a:t> </a:t>
            </a:r>
            <a:r>
              <a:rPr lang="sl-SI" i="1" dirty="0" err="1">
                <a:latin typeface="Garamond"/>
                <a:cs typeface="Garamond"/>
                <a:sym typeface="Garamond" pitchFamily="18" charset="0"/>
              </a:rPr>
              <a:t>Fraud</a:t>
            </a:r>
            <a:r>
              <a:rPr lang="sl-SI"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Istega leta sta </a:t>
            </a:r>
            <a:r>
              <a:rPr lang="sl-SI" dirty="0" err="1">
                <a:latin typeface="Garamond"/>
                <a:cs typeface="Garamond"/>
                <a:sym typeface="Garamond" pitchFamily="18" charset="0"/>
              </a:rPr>
              <a:t>Doug</a:t>
            </a:r>
            <a:r>
              <a:rPr lang="sl-SI" dirty="0">
                <a:latin typeface="Garamond"/>
                <a:cs typeface="Garamond"/>
                <a:sym typeface="Garamond" pitchFamily="18" charset="0"/>
              </a:rPr>
              <a:t> </a:t>
            </a:r>
            <a:r>
              <a:rPr lang="sl-SI" dirty="0" err="1">
                <a:latin typeface="Garamond"/>
                <a:cs typeface="Garamond"/>
                <a:sym typeface="Garamond" pitchFamily="18" charset="0"/>
              </a:rPr>
              <a:t>Shadel</a:t>
            </a:r>
            <a:r>
              <a:rPr lang="sl-SI" dirty="0">
                <a:latin typeface="Garamond"/>
                <a:cs typeface="Garamond"/>
                <a:sym typeface="Garamond" pitchFamily="18" charset="0"/>
              </a:rPr>
              <a:t> in Karla Pak objavila njeno doktorsko delo preko Univerze v </a:t>
            </a:r>
            <a:r>
              <a:rPr lang="sl-SI" dirty="0" err="1">
                <a:latin typeface="Garamond"/>
                <a:cs typeface="Garamond"/>
                <a:sym typeface="Garamond" pitchFamily="18" charset="0"/>
              </a:rPr>
              <a:t>Stanfordu</a:t>
            </a:r>
            <a:r>
              <a:rPr lang="sl-SI" dirty="0">
                <a:latin typeface="Garamond"/>
                <a:cs typeface="Garamond"/>
                <a:sym typeface="Garamond" pitchFamily="18" charset="0"/>
              </a:rPr>
              <a:t> (</a:t>
            </a:r>
            <a:r>
              <a:rPr lang="sl-SI" i="1" dirty="0" err="1">
                <a:latin typeface="Garamond"/>
                <a:cs typeface="Garamond"/>
                <a:sym typeface="Garamond" pitchFamily="18" charset="0"/>
              </a:rPr>
              <a:t>Shadel</a:t>
            </a:r>
            <a:r>
              <a:rPr lang="sl-SI" i="1" dirty="0">
                <a:latin typeface="Garamond"/>
                <a:cs typeface="Garamond"/>
                <a:sym typeface="Garamond" pitchFamily="18" charset="0"/>
              </a:rPr>
              <a:t> in Pak, 2007</a:t>
            </a:r>
            <a:r>
              <a:rPr lang="sl-SI" dirty="0">
                <a:latin typeface="Garamond"/>
                <a:cs typeface="Garamond"/>
                <a:sym typeface="Garamond" pitchFamily="18" charset="0"/>
              </a:rPr>
              <a:t>).</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8" name="Picture 7">
            <a:extLst>
              <a:ext uri="{FF2B5EF4-FFF2-40B4-BE49-F238E27FC236}">
                <a16:creationId xmlns:a16="http://schemas.microsoft.com/office/drawing/2014/main" id="{53A40804-8018-4976-9DD3-F75878FAC9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45416">
            <a:off x="7900288" y="1946765"/>
            <a:ext cx="3249995" cy="37296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722184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7</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Začetki</a:t>
            </a:r>
            <a:r>
              <a:rPr lang="en-GB" sz="2800" dirty="0">
                <a:solidFill>
                  <a:srgbClr val="E12F29"/>
                </a:solidFill>
                <a:latin typeface="Garamond" panose="02020404030301010803" pitchFamily="18" charset="0"/>
              </a:rPr>
              <a:t> II</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050328"/>
            <a:ext cx="6830056" cy="4331428"/>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2009 je </a:t>
            </a:r>
            <a:r>
              <a:rPr lang="sl-SI" dirty="0" err="1">
                <a:latin typeface="Garamond"/>
                <a:cs typeface="Garamond"/>
                <a:sym typeface="Garamond" pitchFamily="18" charset="0"/>
              </a:rPr>
              <a:t>Stephen</a:t>
            </a:r>
            <a:r>
              <a:rPr lang="sl-SI" dirty="0">
                <a:latin typeface="Garamond"/>
                <a:cs typeface="Garamond"/>
                <a:sym typeface="Garamond" pitchFamily="18" charset="0"/>
              </a:rPr>
              <a:t> Lea s kolegi </a:t>
            </a:r>
            <a:r>
              <a:rPr lang="en-GB" dirty="0">
                <a:latin typeface="Garamond"/>
                <a:cs typeface="Garamond"/>
                <a:sym typeface="Garamond" pitchFamily="18" charset="0"/>
              </a:rPr>
              <a:t>z </a:t>
            </a:r>
            <a:r>
              <a:rPr lang="sl-SI" dirty="0">
                <a:latin typeface="Garamond"/>
                <a:cs typeface="Garamond"/>
                <a:sym typeface="Garamond" pitchFamily="18" charset="0"/>
              </a:rPr>
              <a:t>OFT oddal poročilo </a:t>
            </a:r>
            <a:r>
              <a:rPr lang="sl-SI" dirty="0" err="1">
                <a:latin typeface="Garamond"/>
                <a:cs typeface="Garamond"/>
                <a:sym typeface="Garamond" pitchFamily="18" charset="0"/>
              </a:rPr>
              <a:t>The</a:t>
            </a:r>
            <a:r>
              <a:rPr lang="sl-SI" dirty="0">
                <a:latin typeface="Garamond"/>
                <a:cs typeface="Garamond"/>
                <a:sym typeface="Garamond" pitchFamily="18" charset="0"/>
              </a:rPr>
              <a:t> </a:t>
            </a:r>
            <a:r>
              <a:rPr lang="sl-SI" dirty="0" err="1">
                <a:latin typeface="Garamond"/>
                <a:cs typeface="Garamond"/>
                <a:sym typeface="Garamond" pitchFamily="18" charset="0"/>
              </a:rPr>
              <a:t>psychology</a:t>
            </a:r>
            <a:r>
              <a:rPr lang="sl-SI" dirty="0">
                <a:latin typeface="Garamond"/>
                <a:cs typeface="Garamond"/>
                <a:sym typeface="Garamond" pitchFamily="18" charset="0"/>
              </a:rPr>
              <a:t> </a:t>
            </a:r>
            <a:r>
              <a:rPr lang="sl-SI" dirty="0" err="1">
                <a:latin typeface="Garamond"/>
                <a:cs typeface="Garamond"/>
                <a:sym typeface="Garamond" pitchFamily="18" charset="0"/>
              </a:rPr>
              <a:t>of</a:t>
            </a:r>
            <a:r>
              <a:rPr lang="sl-SI" dirty="0">
                <a:latin typeface="Garamond"/>
                <a:cs typeface="Garamond"/>
                <a:sym typeface="Garamond" pitchFamily="18" charset="0"/>
              </a:rPr>
              <a:t> </a:t>
            </a:r>
            <a:r>
              <a:rPr lang="sl-SI" dirty="0" err="1">
                <a:latin typeface="Garamond"/>
                <a:cs typeface="Garamond"/>
                <a:sym typeface="Garamond" pitchFamily="18" charset="0"/>
              </a:rPr>
              <a:t>scams</a:t>
            </a:r>
            <a:r>
              <a:rPr lang="sl-SI" dirty="0">
                <a:latin typeface="Garamond"/>
                <a:cs typeface="Garamond"/>
                <a:sym typeface="Garamond" pitchFamily="18" charset="0"/>
              </a:rPr>
              <a:t>: </a:t>
            </a:r>
            <a:r>
              <a:rPr lang="sl-SI" dirty="0" err="1">
                <a:latin typeface="Garamond"/>
                <a:cs typeface="Garamond"/>
                <a:sym typeface="Garamond" pitchFamily="18" charset="0"/>
              </a:rPr>
              <a:t>Provoking</a:t>
            </a:r>
            <a:r>
              <a:rPr lang="sl-SI" dirty="0">
                <a:latin typeface="Garamond"/>
                <a:cs typeface="Garamond"/>
                <a:sym typeface="Garamond" pitchFamily="18" charset="0"/>
              </a:rPr>
              <a:t> </a:t>
            </a:r>
            <a:r>
              <a:rPr lang="sl-SI" dirty="0" err="1">
                <a:latin typeface="Garamond"/>
                <a:cs typeface="Garamond"/>
                <a:sym typeface="Garamond" pitchFamily="18" charset="0"/>
              </a:rPr>
              <a:t>and</a:t>
            </a:r>
            <a:r>
              <a:rPr lang="sl-SI" dirty="0">
                <a:latin typeface="Garamond"/>
                <a:cs typeface="Garamond"/>
                <a:sym typeface="Garamond" pitchFamily="18" charset="0"/>
              </a:rPr>
              <a:t> </a:t>
            </a:r>
            <a:r>
              <a:rPr lang="sl-SI" dirty="0" err="1">
                <a:latin typeface="Garamond"/>
                <a:cs typeface="Garamond"/>
                <a:sym typeface="Garamond" pitchFamily="18" charset="0"/>
              </a:rPr>
              <a:t>committing</a:t>
            </a:r>
            <a:r>
              <a:rPr lang="sl-SI" dirty="0">
                <a:latin typeface="Garamond"/>
                <a:cs typeface="Garamond"/>
                <a:sym typeface="Garamond" pitchFamily="18" charset="0"/>
              </a:rPr>
              <a:t> </a:t>
            </a:r>
            <a:r>
              <a:rPr lang="sl-SI" dirty="0" err="1">
                <a:latin typeface="Garamond"/>
                <a:cs typeface="Garamond"/>
                <a:sym typeface="Garamond" pitchFamily="18" charset="0"/>
              </a:rPr>
              <a:t>errors</a:t>
            </a:r>
            <a:r>
              <a:rPr lang="sl-SI" dirty="0">
                <a:latin typeface="Garamond"/>
                <a:cs typeface="Garamond"/>
                <a:sym typeface="Garamond" pitchFamily="18" charset="0"/>
              </a:rPr>
              <a:t> </a:t>
            </a:r>
            <a:r>
              <a:rPr lang="sl-SI" dirty="0" err="1">
                <a:latin typeface="Garamond"/>
                <a:cs typeface="Garamond"/>
                <a:sym typeface="Garamond" pitchFamily="18" charset="0"/>
              </a:rPr>
              <a:t>of</a:t>
            </a:r>
            <a:r>
              <a:rPr lang="sl-SI" dirty="0">
                <a:latin typeface="Garamond"/>
                <a:cs typeface="Garamond"/>
                <a:sym typeface="Garamond" pitchFamily="18" charset="0"/>
              </a:rPr>
              <a:t> </a:t>
            </a:r>
            <a:r>
              <a:rPr lang="sl-SI" dirty="0" err="1">
                <a:latin typeface="Garamond"/>
                <a:cs typeface="Garamond"/>
                <a:sym typeface="Garamond" pitchFamily="18" charset="0"/>
              </a:rPr>
              <a:t>judgement</a:t>
            </a:r>
            <a:r>
              <a:rPr lang="sl-SI" dirty="0">
                <a:latin typeface="Garamond"/>
                <a:cs typeface="Garamond"/>
                <a:sym typeface="Garamond" pitchFamily="18" charset="0"/>
              </a:rPr>
              <a:t> (</a:t>
            </a:r>
            <a:r>
              <a:rPr lang="sl-SI" i="1" dirty="0">
                <a:latin typeface="Garamond"/>
                <a:cs typeface="Garamond"/>
                <a:sym typeface="Garamond" pitchFamily="18" charset="0"/>
              </a:rPr>
              <a:t>Fischer, Lea in Evans, 2009</a:t>
            </a:r>
            <a:r>
              <a:rPr lang="sl-SI"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2013 so poročilo povzeli v članku (</a:t>
            </a:r>
            <a:r>
              <a:rPr lang="sl-SI" i="1" dirty="0">
                <a:latin typeface="Garamond"/>
                <a:cs typeface="Garamond"/>
                <a:sym typeface="Garamond" pitchFamily="18" charset="0"/>
              </a:rPr>
              <a:t>Fischer, Lea in Evans, 2013</a:t>
            </a:r>
            <a:r>
              <a:rPr lang="sl-SI" dirty="0">
                <a:latin typeface="Garamond"/>
                <a:cs typeface="Garamond"/>
                <a:sym typeface="Garamond" pitchFamily="18" charset="0"/>
              </a:rPr>
              <a:t>).</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Ena od njihovih trditev je bila, da so spletne prevare v mnogih pogledih enake kot </a:t>
            </a:r>
            <a:r>
              <a:rPr lang="sl-SI" dirty="0" err="1">
                <a:latin typeface="Garamond"/>
                <a:cs typeface="Garamond"/>
                <a:sym typeface="Garamond" pitchFamily="18" charset="0"/>
              </a:rPr>
              <a:t>oglaševalstvo</a:t>
            </a:r>
            <a:r>
              <a:rPr lang="sl-SI" dirty="0">
                <a:latin typeface="Garamond"/>
                <a:cs typeface="Garamond"/>
                <a:sym typeface="Garamond" pitchFamily="18" charset="0"/>
              </a:rPr>
              <a:t>. </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14103C6B-B47C-4E70-9B63-21A042481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598" y="1299405"/>
            <a:ext cx="3853957" cy="5010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Straight Connector 7">
            <a:extLst>
              <a:ext uri="{FF2B5EF4-FFF2-40B4-BE49-F238E27FC236}">
                <a16:creationId xmlns:a16="http://schemas.microsoft.com/office/drawing/2014/main" id="{67B733D9-DBFF-4A7A-9572-E17FDE3AF4AE}"/>
              </a:ext>
            </a:extLst>
          </p:cNvPr>
          <p:cNvCxnSpPr>
            <a:cxnSpLocks/>
          </p:cNvCxnSpPr>
          <p:nvPr/>
        </p:nvCxnSpPr>
        <p:spPr>
          <a:xfrm>
            <a:off x="119977" y="6788893"/>
            <a:ext cx="11952046" cy="0"/>
          </a:xfrm>
          <a:prstGeom prst="line">
            <a:avLst/>
          </a:prstGeom>
          <a:ln w="38100">
            <a:solidFill>
              <a:srgbClr val="E12F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1926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8</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Izhodišča</a:t>
            </a:r>
            <a:r>
              <a:rPr lang="en-GB" sz="2800" dirty="0">
                <a:solidFill>
                  <a:srgbClr val="E12F29"/>
                </a:solidFill>
                <a:latin typeface="Garamond" panose="02020404030301010803" pitchFamily="18" charset="0"/>
              </a:rPr>
              <a:t> / </a:t>
            </a:r>
            <a:r>
              <a:rPr lang="en-GB" sz="2800" dirty="0" err="1">
                <a:solidFill>
                  <a:srgbClr val="E12F29"/>
                </a:solidFill>
                <a:latin typeface="Garamond" panose="02020404030301010803" pitchFamily="18" charset="0"/>
              </a:rPr>
              <a:t>temeljne</a:t>
            </a:r>
            <a:r>
              <a:rPr lang="en-GB" sz="2800" dirty="0">
                <a:solidFill>
                  <a:srgbClr val="E12F29"/>
                </a:solidFill>
                <a:latin typeface="Garamond" panose="02020404030301010803" pitchFamily="18" charset="0"/>
              </a:rPr>
              <a:t> </a:t>
            </a:r>
            <a:r>
              <a:rPr lang="en-GB" sz="2800" dirty="0" err="1">
                <a:solidFill>
                  <a:srgbClr val="E12F29"/>
                </a:solidFill>
                <a:latin typeface="Garamond" panose="02020404030301010803" pitchFamily="18" charset="0"/>
              </a:rPr>
              <a:t>postavke</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241605"/>
            <a:ext cx="8246261" cy="4331428"/>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(1) prevare </a:t>
            </a:r>
            <a:r>
              <a:rPr lang="sl-SI" b="1" dirty="0">
                <a:latin typeface="Garamond"/>
                <a:cs typeface="Garamond"/>
                <a:sym typeface="Garamond" pitchFamily="18" charset="0"/>
              </a:rPr>
              <a:t>=</a:t>
            </a:r>
            <a:r>
              <a:rPr lang="sl-SI" dirty="0">
                <a:latin typeface="Garamond"/>
                <a:cs typeface="Garamond"/>
                <a:sym typeface="Garamond" pitchFamily="18" charset="0"/>
              </a:rPr>
              <a:t> marketing</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(2) nasedanje  </a:t>
            </a:r>
            <a:r>
              <a:rPr lang="sl-SI" b="1" dirty="0">
                <a:latin typeface="Garamond"/>
                <a:cs typeface="Garamond"/>
                <a:sym typeface="Garamond" pitchFamily="18" charset="0"/>
              </a:rPr>
              <a:t>≠</a:t>
            </a:r>
            <a:r>
              <a:rPr lang="sl-SI" dirty="0">
                <a:latin typeface="Garamond"/>
                <a:cs typeface="Garamond"/>
                <a:sym typeface="Garamond" pitchFamily="18" charset="0"/>
              </a:rPr>
              <a:t> </a:t>
            </a:r>
            <a:r>
              <a:rPr lang="en-GB" dirty="0">
                <a:latin typeface="Garamond"/>
                <a:cs typeface="Garamond"/>
                <a:sym typeface="Garamond" pitchFamily="18" charset="0"/>
              </a:rPr>
              <a:t>DA / NE</a:t>
            </a:r>
            <a:r>
              <a:rPr lang="sl-SI" dirty="0">
                <a:latin typeface="Garamond"/>
                <a:cs typeface="Garamond"/>
                <a:sym typeface="Garamond" pitchFamily="18" charset="0"/>
              </a:rPr>
              <a:t>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(3) različne prevare, različne žrtve</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(4) posebnosti medija, tipa prevare, nacepljenih pojavov</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(5) incidenca prevar</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(6) razlogi za nasedanje</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12" name="Picture 11" descr="Graphical user interface, text, chat or text message&#10;&#10;Description automatically generated">
            <a:extLst>
              <a:ext uri="{FF2B5EF4-FFF2-40B4-BE49-F238E27FC236}">
                <a16:creationId xmlns:a16="http://schemas.microsoft.com/office/drawing/2014/main" id="{45D0A647-14A1-4682-98A2-C1A80C258F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9395" y="2569073"/>
            <a:ext cx="2888395" cy="35477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Text, chat or text message&#10;&#10;Description automatically generated">
            <a:extLst>
              <a:ext uri="{FF2B5EF4-FFF2-40B4-BE49-F238E27FC236}">
                <a16:creationId xmlns:a16="http://schemas.microsoft.com/office/drawing/2014/main" id="{25A3E8A8-7797-4C87-8527-CA9316CF8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572" y="133773"/>
            <a:ext cx="2639823" cy="32952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207377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a:xfrm>
            <a:off x="11484077" y="6381756"/>
            <a:ext cx="587946" cy="365125"/>
          </a:xfrm>
        </p:spPr>
        <p:txBody>
          <a:bodyPr/>
          <a:lstStyle/>
          <a:p>
            <a:pPr algn="ctr"/>
            <a:fld id="{CD542F3A-B80E-466D-B41E-6D5293D64DC5}" type="slidenum">
              <a:rPr lang="sl-SI" sz="1600" smtClean="0">
                <a:solidFill>
                  <a:schemeClr val="bg1"/>
                </a:solidFill>
                <a:latin typeface="Garamond" panose="02020404030301010803" pitchFamily="18" charset="0"/>
              </a:rPr>
              <a:pPr algn="ctr"/>
              <a:t>9</a:t>
            </a:fld>
            <a:endParaRPr lang="sl-SI" sz="1600" dirty="0">
              <a:solidFill>
                <a:schemeClr val="bg1"/>
              </a:solidFill>
              <a:latin typeface="Garamond" panose="02020404030301010803" pitchFamily="18" charset="0"/>
            </a:endParaRPr>
          </a:p>
        </p:txBody>
      </p:sp>
      <p:sp>
        <p:nvSpPr>
          <p:cNvPr id="3" name="Naslov 1"/>
          <p:cNvSpPr>
            <a:spLocks noGrp="1"/>
          </p:cNvSpPr>
          <p:nvPr>
            <p:ph type="title"/>
          </p:nvPr>
        </p:nvSpPr>
        <p:spPr>
          <a:xfrm>
            <a:off x="607807" y="1378046"/>
            <a:ext cx="11464218" cy="600075"/>
          </a:xfrm>
        </p:spPr>
        <p:txBody>
          <a:bodyPr/>
          <a:lstStyle/>
          <a:p>
            <a:r>
              <a:rPr lang="en-GB" sz="2800" dirty="0" err="1">
                <a:solidFill>
                  <a:srgbClr val="E12F29"/>
                </a:solidFill>
                <a:latin typeface="Garamond" panose="02020404030301010803" pitchFamily="18" charset="0"/>
              </a:rPr>
              <a:t>Prevare</a:t>
            </a:r>
            <a:r>
              <a:rPr lang="en-GB" sz="2800" dirty="0">
                <a:solidFill>
                  <a:srgbClr val="E12F29"/>
                </a:solidFill>
                <a:latin typeface="Garamond" panose="02020404030301010803" pitchFamily="18" charset="0"/>
              </a:rPr>
              <a:t> = marketing</a:t>
            </a:r>
            <a:endParaRPr lang="sl-SI" sz="2800" dirty="0">
              <a:solidFill>
                <a:srgbClr val="E12F29"/>
              </a:solidFill>
              <a:latin typeface="Garamond" panose="02020404030301010803" pitchFamily="18" charset="0"/>
            </a:endParaRPr>
          </a:p>
        </p:txBody>
      </p:sp>
      <p:sp>
        <p:nvSpPr>
          <p:cNvPr id="5" name="Označba mesta vsebine 2"/>
          <p:cNvSpPr>
            <a:spLocks noGrp="1"/>
          </p:cNvSpPr>
          <p:nvPr>
            <p:ph idx="1"/>
          </p:nvPr>
        </p:nvSpPr>
        <p:spPr>
          <a:xfrm>
            <a:off x="607807" y="2050328"/>
            <a:ext cx="6896964" cy="4522705"/>
          </a:xfrm>
        </p:spPr>
        <p:txBody>
          <a:bodyPr>
            <a:normAutofit/>
          </a:bodyPr>
          <a:lstStyle/>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Če to drži, lahko črpamo iz mnogih raziskav na področju potrošniške psihologije. </a:t>
            </a:r>
          </a:p>
          <a:p>
            <a:pPr>
              <a:spcBef>
                <a:spcPts val="536"/>
              </a:spcBef>
              <a:buClr>
                <a:srgbClr val="FF0000"/>
              </a:buClr>
              <a:buSzPct val="70000"/>
              <a:buFont typeface="Wingdings" panose="05000000000000000000" pitchFamily="2" charset="2"/>
              <a:buChar char="§"/>
              <a:defRPr/>
            </a:pPr>
            <a:r>
              <a:rPr lang="sl-SI" dirty="0">
                <a:latin typeface="Garamond"/>
                <a:cs typeface="Garamond"/>
                <a:sym typeface="Garamond" pitchFamily="18" charset="0"/>
              </a:rPr>
              <a:t>S kolegi smo opravili več raziskav, ki posredno in neposredno potrjujejo to hipotezo. </a:t>
            </a:r>
          </a:p>
        </p:txBody>
      </p:sp>
      <p:sp>
        <p:nvSpPr>
          <p:cNvPr id="6" name="Označba mesta številke diapozitiva 3">
            <a:extLst>
              <a:ext uri="{FF2B5EF4-FFF2-40B4-BE49-F238E27FC236}">
                <a16:creationId xmlns:a16="http://schemas.microsoft.com/office/drawing/2014/main" id="{ABAB480B-78DE-4087-B0D5-5839BACCE774}"/>
              </a:ext>
            </a:extLst>
          </p:cNvPr>
          <p:cNvSpPr txBox="1">
            <a:spLocks/>
          </p:cNvSpPr>
          <p:nvPr/>
        </p:nvSpPr>
        <p:spPr>
          <a:xfrm>
            <a:off x="0" y="6453963"/>
            <a:ext cx="12192000" cy="365125"/>
          </a:xfrm>
          <a:prstGeom prst="rect">
            <a:avLst/>
          </a:prstGeom>
        </p:spPr>
        <p:txBody>
          <a:bodyPr vert="horz" lIns="91440" tIns="45720" rIns="91440" bIns="45720" rtlCol="0" anchor="ctr"/>
          <a:lstStyle>
            <a:defPPr>
              <a:defRPr lang="sl-S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dirty="0">
                <a:solidFill>
                  <a:schemeClr val="tx1"/>
                </a:solidFill>
                <a:latin typeface="Garamond" panose="02020404030301010803" pitchFamily="18" charset="0"/>
              </a:rPr>
              <a:t>david.modic@fri.uni-lj.si</a:t>
            </a:r>
            <a:endParaRPr lang="sl-SI" sz="1600" dirty="0">
              <a:solidFill>
                <a:schemeClr val="tx1"/>
              </a:solidFill>
              <a:latin typeface="Garamond" panose="02020404030301010803" pitchFamily="18" charset="0"/>
            </a:endParaRPr>
          </a:p>
        </p:txBody>
      </p:sp>
      <p:pic>
        <p:nvPicPr>
          <p:cNvPr id="7" name="Picture 6">
            <a:extLst>
              <a:ext uri="{FF2B5EF4-FFF2-40B4-BE49-F238E27FC236}">
                <a16:creationId xmlns:a16="http://schemas.microsoft.com/office/drawing/2014/main" id="{64EF5CD2-9927-4156-9754-73342375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58" y="1378046"/>
            <a:ext cx="3522048" cy="47928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1911034"/>
      </p:ext>
    </p:extLst>
  </p:cSld>
  <p:clrMapOvr>
    <a:masterClrMapping/>
  </p:clrMapOvr>
  <p:transition spd="slow">
    <p:push dir="u"/>
  </p:transition>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2515</TotalTime>
  <Words>6178</Words>
  <Application>Microsoft Office PowerPoint</Application>
  <PresentationFormat>Widescreen</PresentationFormat>
  <Paragraphs>423</Paragraphs>
  <Slides>34</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Courier New</vt:lpstr>
      <vt:lpstr>Garamond</vt:lpstr>
      <vt:lpstr>Klavika Lt</vt:lpstr>
      <vt:lpstr>Wingdings</vt:lpstr>
      <vt:lpstr>Officeova tema</vt:lpstr>
      <vt:lpstr>PowerPoint Presentation</vt:lpstr>
      <vt:lpstr>Oris</vt:lpstr>
      <vt:lpstr>Kdo sem</vt:lpstr>
      <vt:lpstr>Zgodovina </vt:lpstr>
      <vt:lpstr>Zatečeno stanje</vt:lpstr>
      <vt:lpstr>Začetki I</vt:lpstr>
      <vt:lpstr>Začetki II</vt:lpstr>
      <vt:lpstr>Izhodišča / temeljne postavke</vt:lpstr>
      <vt:lpstr>Prevare = marketing</vt:lpstr>
      <vt:lpstr>Prevare = marketing (empirija)</vt:lpstr>
      <vt:lpstr>Prevare = marketing (empirija)</vt:lpstr>
      <vt:lpstr>Nasedanje ni samo DA ali NE</vt:lpstr>
      <vt:lpstr>Nasedanje ni samo DA ali NE (empirija)</vt:lpstr>
      <vt:lpstr>Nasedanje ni samo DA ali NE (empirija)</vt:lpstr>
      <vt:lpstr>Različne prevare, različne žrtve</vt:lpstr>
      <vt:lpstr>Posebnosti medija, tipa prevare, nacepljenih pojavov</vt:lpstr>
      <vt:lpstr>Posebnosti medija, tipa prevare, nacepljenih pojavov</vt:lpstr>
      <vt:lpstr>Demografski faktorji</vt:lpstr>
      <vt:lpstr>Inteligenca?</vt:lpstr>
      <vt:lpstr>Ampak …</vt:lpstr>
      <vt:lpstr>StP-II (lestvica dovzetnosti za prevare)</vt:lpstr>
      <vt:lpstr>StP-II (lestvica dovzetnosti za prevare)</vt:lpstr>
      <vt:lpstr>StP-II (lestvica dovzetnosti za prevare)</vt:lpstr>
      <vt:lpstr>Socialni vpliv</vt:lpstr>
      <vt:lpstr>Nauki na hitro</vt:lpstr>
      <vt:lpstr>Socialni pedagogi in prevare</vt:lpstr>
      <vt:lpstr>1. Preventiva in preventivne kampanje</vt:lpstr>
      <vt:lpstr>2. Med prevaro samo …</vt:lpstr>
      <vt:lpstr>3. Po prevari</vt:lpstr>
      <vt:lpstr>NAUKI (za zapomn’t)</vt:lpstr>
      <vt:lpstr>Hvala za pozornost!</vt:lpstr>
      <vt:lpstr>Priporočeno branje</vt:lpstr>
      <vt:lpstr>Bibliografija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David Modic</dc:creator>
  <cp:lastModifiedBy>Modic, David</cp:lastModifiedBy>
  <cp:revision>222</cp:revision>
  <dcterms:created xsi:type="dcterms:W3CDTF">2016-11-07T12:16:53Z</dcterms:created>
  <dcterms:modified xsi:type="dcterms:W3CDTF">2021-05-17T07:20:38Z</dcterms:modified>
</cp:coreProperties>
</file>